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840" r:id="rId1"/>
  </p:sldMasterIdLst>
  <p:notesMasterIdLst>
    <p:notesMasterId r:id="rId25"/>
  </p:notesMasterIdLst>
  <p:handoutMasterIdLst>
    <p:handoutMasterId r:id="rId26"/>
  </p:handoutMasterIdLst>
  <p:sldIdLst>
    <p:sldId id="256" r:id="rId2"/>
    <p:sldId id="272" r:id="rId3"/>
    <p:sldId id="287" r:id="rId4"/>
    <p:sldId id="313" r:id="rId5"/>
    <p:sldId id="299" r:id="rId6"/>
    <p:sldId id="300" r:id="rId7"/>
    <p:sldId id="301" r:id="rId8"/>
    <p:sldId id="302" r:id="rId9"/>
    <p:sldId id="298" r:id="rId10"/>
    <p:sldId id="295" r:id="rId11"/>
    <p:sldId id="312" r:id="rId12"/>
    <p:sldId id="297" r:id="rId13"/>
    <p:sldId id="303" r:id="rId14"/>
    <p:sldId id="292" r:id="rId15"/>
    <p:sldId id="304" r:id="rId16"/>
    <p:sldId id="305" r:id="rId17"/>
    <p:sldId id="306" r:id="rId18"/>
    <p:sldId id="307" r:id="rId19"/>
    <p:sldId id="311" r:id="rId20"/>
    <p:sldId id="308" r:id="rId21"/>
    <p:sldId id="309" r:id="rId22"/>
    <p:sldId id="271" r:id="rId23"/>
    <p:sldId id="26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Schalchlin" initials="NS" lastIdx="1" clrIdx="0">
    <p:extLst>
      <p:ext uri="{19B8F6BF-5375-455C-9EA6-DF929625EA0E}">
        <p15:presenceInfo xmlns:p15="http://schemas.microsoft.com/office/powerpoint/2012/main" userId="Nicole Schalchl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18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546" autoAdjust="0"/>
  </p:normalViewPr>
  <p:slideViewPr>
    <p:cSldViewPr snapToGrid="0">
      <p:cViewPr varScale="1">
        <p:scale>
          <a:sx n="79" d="100"/>
          <a:sy n="79" d="100"/>
        </p:scale>
        <p:origin x="1740" y="54"/>
      </p:cViewPr>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D41071-2F48-42BC-9939-9C289AA1E64D}"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F06F45D2-FF5A-4CA2-A333-1ECA940F9D8D}">
      <dgm:prSet phldrT="[Text]" custT="1"/>
      <dgm:spPr/>
      <dgm:t>
        <a:bodyPr lIns="0" tIns="0" rIns="0" bIns="0"/>
        <a:lstStyle/>
        <a:p>
          <a:pPr>
            <a:lnSpc>
              <a:spcPct val="100000"/>
            </a:lnSpc>
            <a:spcAft>
              <a:spcPts val="0"/>
            </a:spcAft>
          </a:pPr>
          <a:r>
            <a:rPr lang="en-US" sz="2000" b="1" dirty="0">
              <a:latin typeface="Calibri" panose="020F0502020204030204" pitchFamily="34" charset="0"/>
            </a:rPr>
            <a:t>Consistency</a:t>
          </a:r>
        </a:p>
      </dgm:t>
    </dgm:pt>
    <dgm:pt modelId="{F4A50604-20AB-4FE0-8222-6C7740C19F15}" type="parTrans" cxnId="{24F4C9D7-A9C5-4E85-9100-2973CF4241F5}">
      <dgm:prSet/>
      <dgm:spPr/>
      <dgm:t>
        <a:bodyPr/>
        <a:lstStyle/>
        <a:p>
          <a:endParaRPr lang="en-US"/>
        </a:p>
      </dgm:t>
    </dgm:pt>
    <dgm:pt modelId="{7F0CEA91-854A-41A6-87EF-C69BDE9F49D2}" type="sibTrans" cxnId="{24F4C9D7-A9C5-4E85-9100-2973CF4241F5}">
      <dgm:prSet/>
      <dgm:spPr/>
      <dgm:t>
        <a:bodyPr/>
        <a:lstStyle/>
        <a:p>
          <a:endParaRPr lang="en-US"/>
        </a:p>
      </dgm:t>
    </dgm:pt>
    <dgm:pt modelId="{9F2B0385-09F1-4ADD-94F6-72804DD0468B}">
      <dgm:prSet phldrT="[Text]" custT="1"/>
      <dgm:spPr/>
      <dgm:t>
        <a:bodyPr lIns="0" tIns="0" rIns="0" bIns="0"/>
        <a:lstStyle/>
        <a:p>
          <a:pPr>
            <a:lnSpc>
              <a:spcPct val="100000"/>
            </a:lnSpc>
            <a:spcAft>
              <a:spcPts val="0"/>
            </a:spcAft>
          </a:pPr>
          <a:r>
            <a:rPr lang="en-US" sz="2000" b="1" dirty="0">
              <a:latin typeface="Calibri" panose="020F0502020204030204" pitchFamily="34" charset="0"/>
            </a:rPr>
            <a:t>Transparency</a:t>
          </a:r>
        </a:p>
      </dgm:t>
    </dgm:pt>
    <dgm:pt modelId="{11619FD5-BD74-4028-AF48-070C0E553CB5}" type="parTrans" cxnId="{BBD0BB08-2876-4ED2-B53F-E570377B31FF}">
      <dgm:prSet/>
      <dgm:spPr/>
      <dgm:t>
        <a:bodyPr/>
        <a:lstStyle/>
        <a:p>
          <a:endParaRPr lang="en-US"/>
        </a:p>
      </dgm:t>
    </dgm:pt>
    <dgm:pt modelId="{78A4C161-4854-4EBD-BAA5-86E5BD3424B5}" type="sibTrans" cxnId="{BBD0BB08-2876-4ED2-B53F-E570377B31FF}">
      <dgm:prSet/>
      <dgm:spPr/>
      <dgm:t>
        <a:bodyPr/>
        <a:lstStyle/>
        <a:p>
          <a:endParaRPr lang="en-US"/>
        </a:p>
      </dgm:t>
    </dgm:pt>
    <dgm:pt modelId="{622BC1BC-F426-4E9A-BC20-D637C6AC0A90}">
      <dgm:prSet phldrT="[Text]" custT="1"/>
      <dgm:spPr/>
      <dgm:t>
        <a:bodyPr lIns="0" tIns="0" rIns="0" bIns="0"/>
        <a:lstStyle/>
        <a:p>
          <a:pPr>
            <a:lnSpc>
              <a:spcPct val="100000"/>
            </a:lnSpc>
            <a:spcAft>
              <a:spcPts val="0"/>
            </a:spcAft>
          </a:pPr>
          <a:r>
            <a:rPr lang="en-US" sz="2000" b="1" dirty="0">
              <a:latin typeface="Calibri" panose="020F0502020204030204" pitchFamily="34" charset="0"/>
            </a:rPr>
            <a:t>Efficiency</a:t>
          </a:r>
        </a:p>
      </dgm:t>
    </dgm:pt>
    <dgm:pt modelId="{EFAD409B-579B-47FD-A5B4-49BE384A0154}" type="parTrans" cxnId="{FBFFC1CE-DC12-4988-94AF-070DAAD2DD0E}">
      <dgm:prSet/>
      <dgm:spPr/>
      <dgm:t>
        <a:bodyPr/>
        <a:lstStyle/>
        <a:p>
          <a:endParaRPr lang="en-US"/>
        </a:p>
      </dgm:t>
    </dgm:pt>
    <dgm:pt modelId="{16E590FE-F473-4685-A87C-269BEE60D414}" type="sibTrans" cxnId="{FBFFC1CE-DC12-4988-94AF-070DAAD2DD0E}">
      <dgm:prSet/>
      <dgm:spPr/>
      <dgm:t>
        <a:bodyPr/>
        <a:lstStyle/>
        <a:p>
          <a:endParaRPr lang="en-US"/>
        </a:p>
      </dgm:t>
    </dgm:pt>
    <dgm:pt modelId="{8E31D19F-39DD-4D48-9C9D-D88B1BF3B2FA}">
      <dgm:prSet phldrT="[Text]" custT="1"/>
      <dgm:spPr/>
      <dgm:t>
        <a:bodyPr lIns="0" tIns="0" rIns="0" bIns="0"/>
        <a:lstStyle/>
        <a:p>
          <a:pPr>
            <a:lnSpc>
              <a:spcPct val="100000"/>
            </a:lnSpc>
            <a:spcAft>
              <a:spcPts val="0"/>
            </a:spcAft>
          </a:pPr>
          <a:r>
            <a:rPr lang="en-US" sz="2000" b="1" dirty="0">
              <a:latin typeface="Calibri" panose="020F0502020204030204" pitchFamily="34" charset="0"/>
            </a:rPr>
            <a:t>Timeliness</a:t>
          </a:r>
        </a:p>
      </dgm:t>
    </dgm:pt>
    <dgm:pt modelId="{D86590EB-F110-4AC9-91CB-21E9C6A46AD3}" type="parTrans" cxnId="{F55785AD-E740-4BE8-93E9-D310CAB1836C}">
      <dgm:prSet/>
      <dgm:spPr/>
      <dgm:t>
        <a:bodyPr/>
        <a:lstStyle/>
        <a:p>
          <a:endParaRPr lang="en-US"/>
        </a:p>
      </dgm:t>
    </dgm:pt>
    <dgm:pt modelId="{83CDE89A-6DB6-4052-A46C-9931226B01BF}" type="sibTrans" cxnId="{F55785AD-E740-4BE8-93E9-D310CAB1836C}">
      <dgm:prSet/>
      <dgm:spPr/>
      <dgm:t>
        <a:bodyPr/>
        <a:lstStyle/>
        <a:p>
          <a:endParaRPr lang="en-US"/>
        </a:p>
      </dgm:t>
    </dgm:pt>
    <dgm:pt modelId="{549EA856-5A2E-43FB-893F-1D48BA6DB52A}" type="pres">
      <dgm:prSet presAssocID="{04D41071-2F48-42BC-9939-9C289AA1E64D}" presName="composite" presStyleCnt="0">
        <dgm:presLayoutVars>
          <dgm:chMax val="5"/>
          <dgm:dir/>
          <dgm:animLvl val="ctr"/>
          <dgm:resizeHandles val="exact"/>
        </dgm:presLayoutVars>
      </dgm:prSet>
      <dgm:spPr/>
    </dgm:pt>
    <dgm:pt modelId="{6391B08A-973D-4113-AC54-1422FACA68F7}" type="pres">
      <dgm:prSet presAssocID="{04D41071-2F48-42BC-9939-9C289AA1E64D}" presName="cycle" presStyleCnt="0"/>
      <dgm:spPr/>
    </dgm:pt>
    <dgm:pt modelId="{6FC45942-50B5-4CF6-8A4C-DDFA7BDF6D40}" type="pres">
      <dgm:prSet presAssocID="{04D41071-2F48-42BC-9939-9C289AA1E64D}" presName="centerShape" presStyleCnt="0"/>
      <dgm:spPr/>
    </dgm:pt>
    <dgm:pt modelId="{87F6D76D-6B09-4B2F-9788-34753A5AF564}" type="pres">
      <dgm:prSet presAssocID="{04D41071-2F48-42BC-9939-9C289AA1E64D}" presName="connSite" presStyleLbl="node1" presStyleIdx="0" presStyleCnt="5"/>
      <dgm:spPr/>
    </dgm:pt>
    <dgm:pt modelId="{7F07D131-2119-4AAE-89AD-13D9B60EE1FB}" type="pres">
      <dgm:prSet presAssocID="{04D41071-2F48-42BC-9939-9C289AA1E64D}" presName="visible" presStyleLbl="node1" presStyleIdx="0" presStyleCnt="5" custScaleX="152542" custScaleY="152542" custLinFactNeighborX="-55616" custLinFactNeighborY="-3090"/>
      <dgm:spPr>
        <a:solidFill>
          <a:schemeClr val="bg1"/>
        </a:solidFill>
      </dgm:spPr>
    </dgm:pt>
    <dgm:pt modelId="{FF68AB9A-10AC-467F-A400-0B20F3037781}" type="pres">
      <dgm:prSet presAssocID="{F4A50604-20AB-4FE0-8222-6C7740C19F15}" presName="Name25" presStyleLbl="parChTrans1D1" presStyleIdx="0" presStyleCnt="4"/>
      <dgm:spPr/>
    </dgm:pt>
    <dgm:pt modelId="{E3D28F71-48FB-44B1-BC8D-673622C88440}" type="pres">
      <dgm:prSet presAssocID="{F06F45D2-FF5A-4CA2-A333-1ECA940F9D8D}" presName="node" presStyleCnt="0"/>
      <dgm:spPr/>
    </dgm:pt>
    <dgm:pt modelId="{E868E1BA-0097-4B69-906F-2597D30F3DB2}" type="pres">
      <dgm:prSet presAssocID="{F06F45D2-FF5A-4CA2-A333-1ECA940F9D8D}" presName="parentNode" presStyleLbl="node1" presStyleIdx="1" presStyleCnt="5" custScaleX="164676" custScaleY="164676" custLinFactNeighborX="81694" custLinFactNeighborY="-12416">
        <dgm:presLayoutVars>
          <dgm:chMax val="1"/>
          <dgm:bulletEnabled val="1"/>
        </dgm:presLayoutVars>
      </dgm:prSet>
      <dgm:spPr/>
    </dgm:pt>
    <dgm:pt modelId="{7F0F2E8A-4542-4640-91D3-376FCD87E14D}" type="pres">
      <dgm:prSet presAssocID="{F06F45D2-FF5A-4CA2-A333-1ECA940F9D8D}" presName="childNode" presStyleLbl="revTx" presStyleIdx="0" presStyleCnt="0">
        <dgm:presLayoutVars>
          <dgm:bulletEnabled val="1"/>
        </dgm:presLayoutVars>
      </dgm:prSet>
      <dgm:spPr/>
    </dgm:pt>
    <dgm:pt modelId="{2D5CB939-DB53-430C-89B3-073282827652}" type="pres">
      <dgm:prSet presAssocID="{11619FD5-BD74-4028-AF48-070C0E553CB5}" presName="Name25" presStyleLbl="parChTrans1D1" presStyleIdx="1" presStyleCnt="4"/>
      <dgm:spPr/>
    </dgm:pt>
    <dgm:pt modelId="{8AF7CC21-76CA-42EA-86CA-E7C9E467DBE4}" type="pres">
      <dgm:prSet presAssocID="{9F2B0385-09F1-4ADD-94F6-72804DD0468B}" presName="node" presStyleCnt="0"/>
      <dgm:spPr/>
    </dgm:pt>
    <dgm:pt modelId="{F1FD1ED3-9FA5-48EC-B23B-A34C1B38E4C3}" type="pres">
      <dgm:prSet presAssocID="{9F2B0385-09F1-4ADD-94F6-72804DD0468B}" presName="parentNode" presStyleLbl="node1" presStyleIdx="2" presStyleCnt="5" custScaleX="164676" custScaleY="164676" custLinFactX="98901" custLinFactNeighborX="100000" custLinFactNeighborY="-35048">
        <dgm:presLayoutVars>
          <dgm:chMax val="1"/>
          <dgm:bulletEnabled val="1"/>
        </dgm:presLayoutVars>
      </dgm:prSet>
      <dgm:spPr/>
    </dgm:pt>
    <dgm:pt modelId="{77D3F803-211F-48D8-B8D8-81233443C950}" type="pres">
      <dgm:prSet presAssocID="{9F2B0385-09F1-4ADD-94F6-72804DD0468B}" presName="childNode" presStyleLbl="revTx" presStyleIdx="0" presStyleCnt="0">
        <dgm:presLayoutVars>
          <dgm:bulletEnabled val="1"/>
        </dgm:presLayoutVars>
      </dgm:prSet>
      <dgm:spPr/>
    </dgm:pt>
    <dgm:pt modelId="{EE8DBE9E-2A03-4A3B-BC78-13FECF6AF9A5}" type="pres">
      <dgm:prSet presAssocID="{EFAD409B-579B-47FD-A5B4-49BE384A0154}" presName="Name25" presStyleLbl="parChTrans1D1" presStyleIdx="2" presStyleCnt="4"/>
      <dgm:spPr/>
    </dgm:pt>
    <dgm:pt modelId="{971352DC-59A8-498D-BD8C-C741371CB45A}" type="pres">
      <dgm:prSet presAssocID="{622BC1BC-F426-4E9A-BC20-D637C6AC0A90}" presName="node" presStyleCnt="0"/>
      <dgm:spPr/>
    </dgm:pt>
    <dgm:pt modelId="{345546ED-8068-46F9-AFEE-251148DB78F0}" type="pres">
      <dgm:prSet presAssocID="{622BC1BC-F426-4E9A-BC20-D637C6AC0A90}" presName="parentNode" presStyleLbl="node1" presStyleIdx="3" presStyleCnt="5" custScaleX="164676" custScaleY="164676" custLinFactX="79621" custLinFactNeighborX="100000" custLinFactNeighborY="2190">
        <dgm:presLayoutVars>
          <dgm:chMax val="1"/>
          <dgm:bulletEnabled val="1"/>
        </dgm:presLayoutVars>
      </dgm:prSet>
      <dgm:spPr/>
    </dgm:pt>
    <dgm:pt modelId="{A848030E-821E-48C7-856C-A6618FFD803F}" type="pres">
      <dgm:prSet presAssocID="{622BC1BC-F426-4E9A-BC20-D637C6AC0A90}" presName="childNode" presStyleLbl="revTx" presStyleIdx="0" presStyleCnt="0">
        <dgm:presLayoutVars>
          <dgm:bulletEnabled val="1"/>
        </dgm:presLayoutVars>
      </dgm:prSet>
      <dgm:spPr/>
    </dgm:pt>
    <dgm:pt modelId="{7D378C05-7BCC-4993-89DB-864CC657A59C}" type="pres">
      <dgm:prSet presAssocID="{D86590EB-F110-4AC9-91CB-21E9C6A46AD3}" presName="Name25" presStyleLbl="parChTrans1D1" presStyleIdx="3" presStyleCnt="4"/>
      <dgm:spPr/>
    </dgm:pt>
    <dgm:pt modelId="{CE50768D-8DCF-4A24-A796-3C42B6A92972}" type="pres">
      <dgm:prSet presAssocID="{8E31D19F-39DD-4D48-9C9D-D88B1BF3B2FA}" presName="node" presStyleCnt="0"/>
      <dgm:spPr/>
    </dgm:pt>
    <dgm:pt modelId="{4CACEC11-359B-41A7-BA1D-CD7D8313AAF0}" type="pres">
      <dgm:prSet presAssocID="{8E31D19F-39DD-4D48-9C9D-D88B1BF3B2FA}" presName="parentNode" presStyleLbl="node1" presStyleIdx="4" presStyleCnt="5" custScaleX="164676" custScaleY="164676" custLinFactNeighborX="88715" custLinFactNeighborY="-13648">
        <dgm:presLayoutVars>
          <dgm:chMax val="1"/>
          <dgm:bulletEnabled val="1"/>
        </dgm:presLayoutVars>
      </dgm:prSet>
      <dgm:spPr/>
    </dgm:pt>
    <dgm:pt modelId="{40E4F455-4398-4418-A4CD-810CB693BDC2}" type="pres">
      <dgm:prSet presAssocID="{8E31D19F-39DD-4D48-9C9D-D88B1BF3B2FA}" presName="childNode" presStyleLbl="revTx" presStyleIdx="0" presStyleCnt="0">
        <dgm:presLayoutVars>
          <dgm:bulletEnabled val="1"/>
        </dgm:presLayoutVars>
      </dgm:prSet>
      <dgm:spPr/>
    </dgm:pt>
  </dgm:ptLst>
  <dgm:cxnLst>
    <dgm:cxn modelId="{BBD0BB08-2876-4ED2-B53F-E570377B31FF}" srcId="{04D41071-2F48-42BC-9939-9C289AA1E64D}" destId="{9F2B0385-09F1-4ADD-94F6-72804DD0468B}" srcOrd="1" destOrd="0" parTransId="{11619FD5-BD74-4028-AF48-070C0E553CB5}" sibTransId="{78A4C161-4854-4EBD-BAA5-86E5BD3424B5}"/>
    <dgm:cxn modelId="{8E71AA7E-E285-4EE3-A824-7E95C3DDA3C5}" type="presOf" srcId="{D86590EB-F110-4AC9-91CB-21E9C6A46AD3}" destId="{7D378C05-7BCC-4993-89DB-864CC657A59C}" srcOrd="0" destOrd="0" presId="urn:microsoft.com/office/officeart/2005/8/layout/radial2"/>
    <dgm:cxn modelId="{A88A62DB-A763-402F-A4C0-35DF18D3BC67}" type="presOf" srcId="{9F2B0385-09F1-4ADD-94F6-72804DD0468B}" destId="{F1FD1ED3-9FA5-48EC-B23B-A34C1B38E4C3}" srcOrd="0" destOrd="0" presId="urn:microsoft.com/office/officeart/2005/8/layout/radial2"/>
    <dgm:cxn modelId="{DDB23F4A-46C1-4590-BFD2-AFDF4B1A8C80}" type="presOf" srcId="{04D41071-2F48-42BC-9939-9C289AA1E64D}" destId="{549EA856-5A2E-43FB-893F-1D48BA6DB52A}" srcOrd="0" destOrd="0" presId="urn:microsoft.com/office/officeart/2005/8/layout/radial2"/>
    <dgm:cxn modelId="{4EAFB4D4-1CCE-4341-91B7-3FF159F2743A}" type="presOf" srcId="{EFAD409B-579B-47FD-A5B4-49BE384A0154}" destId="{EE8DBE9E-2A03-4A3B-BC78-13FECF6AF9A5}" srcOrd="0" destOrd="0" presId="urn:microsoft.com/office/officeart/2005/8/layout/radial2"/>
    <dgm:cxn modelId="{F55785AD-E740-4BE8-93E9-D310CAB1836C}" srcId="{04D41071-2F48-42BC-9939-9C289AA1E64D}" destId="{8E31D19F-39DD-4D48-9C9D-D88B1BF3B2FA}" srcOrd="3" destOrd="0" parTransId="{D86590EB-F110-4AC9-91CB-21E9C6A46AD3}" sibTransId="{83CDE89A-6DB6-4052-A46C-9931226B01BF}"/>
    <dgm:cxn modelId="{89480190-2795-42AD-B39D-A4BBDF908D8B}" type="presOf" srcId="{8E31D19F-39DD-4D48-9C9D-D88B1BF3B2FA}" destId="{4CACEC11-359B-41A7-BA1D-CD7D8313AAF0}" srcOrd="0" destOrd="0" presId="urn:microsoft.com/office/officeart/2005/8/layout/radial2"/>
    <dgm:cxn modelId="{8F85D371-29C3-460D-BB00-EAB7531D22F1}" type="presOf" srcId="{F06F45D2-FF5A-4CA2-A333-1ECA940F9D8D}" destId="{E868E1BA-0097-4B69-906F-2597D30F3DB2}" srcOrd="0" destOrd="0" presId="urn:microsoft.com/office/officeart/2005/8/layout/radial2"/>
    <dgm:cxn modelId="{EA8144E4-5F4D-4468-B1B5-4A0E7180EBDD}" type="presOf" srcId="{622BC1BC-F426-4E9A-BC20-D637C6AC0A90}" destId="{345546ED-8068-46F9-AFEE-251148DB78F0}" srcOrd="0" destOrd="0" presId="urn:microsoft.com/office/officeart/2005/8/layout/radial2"/>
    <dgm:cxn modelId="{24F4C9D7-A9C5-4E85-9100-2973CF4241F5}" srcId="{04D41071-2F48-42BC-9939-9C289AA1E64D}" destId="{F06F45D2-FF5A-4CA2-A333-1ECA940F9D8D}" srcOrd="0" destOrd="0" parTransId="{F4A50604-20AB-4FE0-8222-6C7740C19F15}" sibTransId="{7F0CEA91-854A-41A6-87EF-C69BDE9F49D2}"/>
    <dgm:cxn modelId="{0F858590-3A44-46F8-8980-73D2F54A0C77}" type="presOf" srcId="{F4A50604-20AB-4FE0-8222-6C7740C19F15}" destId="{FF68AB9A-10AC-467F-A400-0B20F3037781}" srcOrd="0" destOrd="0" presId="urn:microsoft.com/office/officeart/2005/8/layout/radial2"/>
    <dgm:cxn modelId="{FBFFC1CE-DC12-4988-94AF-070DAAD2DD0E}" srcId="{04D41071-2F48-42BC-9939-9C289AA1E64D}" destId="{622BC1BC-F426-4E9A-BC20-D637C6AC0A90}" srcOrd="2" destOrd="0" parTransId="{EFAD409B-579B-47FD-A5B4-49BE384A0154}" sibTransId="{16E590FE-F473-4685-A87C-269BEE60D414}"/>
    <dgm:cxn modelId="{FADF4985-9EE1-40A4-B775-AB6030476383}" type="presOf" srcId="{11619FD5-BD74-4028-AF48-070C0E553CB5}" destId="{2D5CB939-DB53-430C-89B3-073282827652}" srcOrd="0" destOrd="0" presId="urn:microsoft.com/office/officeart/2005/8/layout/radial2"/>
    <dgm:cxn modelId="{50062CB1-B334-4C10-9C89-4B29C9F754DA}" type="presParOf" srcId="{549EA856-5A2E-43FB-893F-1D48BA6DB52A}" destId="{6391B08A-973D-4113-AC54-1422FACA68F7}" srcOrd="0" destOrd="0" presId="urn:microsoft.com/office/officeart/2005/8/layout/radial2"/>
    <dgm:cxn modelId="{53A7F024-E8C3-4B65-8399-25798CC7A285}" type="presParOf" srcId="{6391B08A-973D-4113-AC54-1422FACA68F7}" destId="{6FC45942-50B5-4CF6-8A4C-DDFA7BDF6D40}" srcOrd="0" destOrd="0" presId="urn:microsoft.com/office/officeart/2005/8/layout/radial2"/>
    <dgm:cxn modelId="{EE53132E-49FF-426E-BCA5-34EF1DAE91BC}" type="presParOf" srcId="{6FC45942-50B5-4CF6-8A4C-DDFA7BDF6D40}" destId="{87F6D76D-6B09-4B2F-9788-34753A5AF564}" srcOrd="0" destOrd="0" presId="urn:microsoft.com/office/officeart/2005/8/layout/radial2"/>
    <dgm:cxn modelId="{59F5D9CA-D7D6-4DCF-AA96-57E2286209B8}" type="presParOf" srcId="{6FC45942-50B5-4CF6-8A4C-DDFA7BDF6D40}" destId="{7F07D131-2119-4AAE-89AD-13D9B60EE1FB}" srcOrd="1" destOrd="0" presId="urn:microsoft.com/office/officeart/2005/8/layout/radial2"/>
    <dgm:cxn modelId="{06D31324-740B-473B-9515-519D616D6F43}" type="presParOf" srcId="{6391B08A-973D-4113-AC54-1422FACA68F7}" destId="{FF68AB9A-10AC-467F-A400-0B20F3037781}" srcOrd="1" destOrd="0" presId="urn:microsoft.com/office/officeart/2005/8/layout/radial2"/>
    <dgm:cxn modelId="{AFDA3F5C-12A7-412C-928E-66BC10F5706C}" type="presParOf" srcId="{6391B08A-973D-4113-AC54-1422FACA68F7}" destId="{E3D28F71-48FB-44B1-BC8D-673622C88440}" srcOrd="2" destOrd="0" presId="urn:microsoft.com/office/officeart/2005/8/layout/radial2"/>
    <dgm:cxn modelId="{D09295E9-9555-48D4-AB62-AB027B4B4EC8}" type="presParOf" srcId="{E3D28F71-48FB-44B1-BC8D-673622C88440}" destId="{E868E1BA-0097-4B69-906F-2597D30F3DB2}" srcOrd="0" destOrd="0" presId="urn:microsoft.com/office/officeart/2005/8/layout/radial2"/>
    <dgm:cxn modelId="{ADAD2528-D203-4701-911D-CDCF8FC22CD1}" type="presParOf" srcId="{E3D28F71-48FB-44B1-BC8D-673622C88440}" destId="{7F0F2E8A-4542-4640-91D3-376FCD87E14D}" srcOrd="1" destOrd="0" presId="urn:microsoft.com/office/officeart/2005/8/layout/radial2"/>
    <dgm:cxn modelId="{6164CBB1-9C22-40AA-9350-ABD52B5189A6}" type="presParOf" srcId="{6391B08A-973D-4113-AC54-1422FACA68F7}" destId="{2D5CB939-DB53-430C-89B3-073282827652}" srcOrd="3" destOrd="0" presId="urn:microsoft.com/office/officeart/2005/8/layout/radial2"/>
    <dgm:cxn modelId="{C3D8826C-B7ED-4FB1-9222-641F33FF9D5A}" type="presParOf" srcId="{6391B08A-973D-4113-AC54-1422FACA68F7}" destId="{8AF7CC21-76CA-42EA-86CA-E7C9E467DBE4}" srcOrd="4" destOrd="0" presId="urn:microsoft.com/office/officeart/2005/8/layout/radial2"/>
    <dgm:cxn modelId="{A2140412-8D6B-479D-85A6-CB804D2664DD}" type="presParOf" srcId="{8AF7CC21-76CA-42EA-86CA-E7C9E467DBE4}" destId="{F1FD1ED3-9FA5-48EC-B23B-A34C1B38E4C3}" srcOrd="0" destOrd="0" presId="urn:microsoft.com/office/officeart/2005/8/layout/radial2"/>
    <dgm:cxn modelId="{41A3A8AE-831E-4DF1-B1F2-7B28B037718D}" type="presParOf" srcId="{8AF7CC21-76CA-42EA-86CA-E7C9E467DBE4}" destId="{77D3F803-211F-48D8-B8D8-81233443C950}" srcOrd="1" destOrd="0" presId="urn:microsoft.com/office/officeart/2005/8/layout/radial2"/>
    <dgm:cxn modelId="{C965EE0A-CAAC-4E9C-A3ED-881D20131644}" type="presParOf" srcId="{6391B08A-973D-4113-AC54-1422FACA68F7}" destId="{EE8DBE9E-2A03-4A3B-BC78-13FECF6AF9A5}" srcOrd="5" destOrd="0" presId="urn:microsoft.com/office/officeart/2005/8/layout/radial2"/>
    <dgm:cxn modelId="{23CCB128-3A7B-41FF-9514-02F1DCC8E6C3}" type="presParOf" srcId="{6391B08A-973D-4113-AC54-1422FACA68F7}" destId="{971352DC-59A8-498D-BD8C-C741371CB45A}" srcOrd="6" destOrd="0" presId="urn:microsoft.com/office/officeart/2005/8/layout/radial2"/>
    <dgm:cxn modelId="{E9D4CE50-A2CA-4A40-9D5D-4369DAA52093}" type="presParOf" srcId="{971352DC-59A8-498D-BD8C-C741371CB45A}" destId="{345546ED-8068-46F9-AFEE-251148DB78F0}" srcOrd="0" destOrd="0" presId="urn:microsoft.com/office/officeart/2005/8/layout/radial2"/>
    <dgm:cxn modelId="{A87BEFB3-8433-443A-B51E-162E5DAA0351}" type="presParOf" srcId="{971352DC-59A8-498D-BD8C-C741371CB45A}" destId="{A848030E-821E-48C7-856C-A6618FFD803F}" srcOrd="1" destOrd="0" presId="urn:microsoft.com/office/officeart/2005/8/layout/radial2"/>
    <dgm:cxn modelId="{383A0DA7-463E-4679-BC9A-E11A82CB22E1}" type="presParOf" srcId="{6391B08A-973D-4113-AC54-1422FACA68F7}" destId="{7D378C05-7BCC-4993-89DB-864CC657A59C}" srcOrd="7" destOrd="0" presId="urn:microsoft.com/office/officeart/2005/8/layout/radial2"/>
    <dgm:cxn modelId="{2FB5C9D2-BB82-4053-B0A8-A4BAED1FE169}" type="presParOf" srcId="{6391B08A-973D-4113-AC54-1422FACA68F7}" destId="{CE50768D-8DCF-4A24-A796-3C42B6A92972}" srcOrd="8" destOrd="0" presId="urn:microsoft.com/office/officeart/2005/8/layout/radial2"/>
    <dgm:cxn modelId="{A2A5AA69-CA00-4666-832E-0099CE045C7A}" type="presParOf" srcId="{CE50768D-8DCF-4A24-A796-3C42B6A92972}" destId="{4CACEC11-359B-41A7-BA1D-CD7D8313AAF0}" srcOrd="0" destOrd="0" presId="urn:microsoft.com/office/officeart/2005/8/layout/radial2"/>
    <dgm:cxn modelId="{3ABDDBB9-1E34-437E-B5EB-B84A9335DBD7}" type="presParOf" srcId="{CE50768D-8DCF-4A24-A796-3C42B6A92972}" destId="{40E4F455-4398-4418-A4CD-810CB693BDC2}"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78C05-7BCC-4993-89DB-864CC657A59C}">
      <dsp:nvSpPr>
        <dsp:cNvPr id="0" name=""/>
        <dsp:cNvSpPr/>
      </dsp:nvSpPr>
      <dsp:spPr>
        <a:xfrm rot="2555252">
          <a:off x="3686174" y="3796305"/>
          <a:ext cx="975562" cy="38496"/>
        </a:xfrm>
        <a:custGeom>
          <a:avLst/>
          <a:gdLst/>
          <a:ahLst/>
          <a:cxnLst/>
          <a:rect l="0" t="0" r="0" b="0"/>
          <a:pathLst>
            <a:path>
              <a:moveTo>
                <a:pt x="0" y="19248"/>
              </a:moveTo>
              <a:lnTo>
                <a:pt x="975562" y="19248"/>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DBE9E-2A03-4A3B-BC78-13FECF6AF9A5}">
      <dsp:nvSpPr>
        <dsp:cNvPr id="0" name=""/>
        <dsp:cNvSpPr/>
      </dsp:nvSpPr>
      <dsp:spPr>
        <a:xfrm rot="680745">
          <a:off x="3790881" y="3185037"/>
          <a:ext cx="2450922" cy="38496"/>
        </a:xfrm>
        <a:custGeom>
          <a:avLst/>
          <a:gdLst/>
          <a:ahLst/>
          <a:cxnLst/>
          <a:rect l="0" t="0" r="0" b="0"/>
          <a:pathLst>
            <a:path>
              <a:moveTo>
                <a:pt x="0" y="19248"/>
              </a:moveTo>
              <a:lnTo>
                <a:pt x="2450922" y="19248"/>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5CB939-DB53-430C-89B3-073282827652}">
      <dsp:nvSpPr>
        <dsp:cNvPr id="0" name=""/>
        <dsp:cNvSpPr/>
      </dsp:nvSpPr>
      <dsp:spPr>
        <a:xfrm rot="20651283">
          <a:off x="3762484" y="2215312"/>
          <a:ext cx="2766733" cy="38496"/>
        </a:xfrm>
        <a:custGeom>
          <a:avLst/>
          <a:gdLst/>
          <a:ahLst/>
          <a:cxnLst/>
          <a:rect l="0" t="0" r="0" b="0"/>
          <a:pathLst>
            <a:path>
              <a:moveTo>
                <a:pt x="0" y="19248"/>
              </a:moveTo>
              <a:lnTo>
                <a:pt x="2766733" y="19248"/>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68AB9A-10AC-467F-A400-0B20F3037781}">
      <dsp:nvSpPr>
        <dsp:cNvPr id="0" name=""/>
        <dsp:cNvSpPr/>
      </dsp:nvSpPr>
      <dsp:spPr>
        <a:xfrm rot="18836428">
          <a:off x="3633911" y="1707722"/>
          <a:ext cx="1009636" cy="38496"/>
        </a:xfrm>
        <a:custGeom>
          <a:avLst/>
          <a:gdLst/>
          <a:ahLst/>
          <a:cxnLst/>
          <a:rect l="0" t="0" r="0" b="0"/>
          <a:pathLst>
            <a:path>
              <a:moveTo>
                <a:pt x="0" y="19248"/>
              </a:moveTo>
              <a:lnTo>
                <a:pt x="1009636" y="19248"/>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07D131-2119-4AAE-89AD-13D9B60EE1FB}">
      <dsp:nvSpPr>
        <dsp:cNvPr id="0" name=""/>
        <dsp:cNvSpPr/>
      </dsp:nvSpPr>
      <dsp:spPr>
        <a:xfrm>
          <a:off x="348906" y="1169177"/>
          <a:ext cx="3168004" cy="3168004"/>
        </a:xfrm>
        <a:prstGeom prst="ellipse">
          <a:avLst/>
        </a:prstGeom>
        <a:solidFill>
          <a:schemeClr val="bg1"/>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68E1BA-0097-4B69-906F-2597D30F3DB2}">
      <dsp:nvSpPr>
        <dsp:cNvPr id="0" name=""/>
        <dsp:cNvSpPr/>
      </dsp:nvSpPr>
      <dsp:spPr>
        <a:xfrm>
          <a:off x="4174980" y="-401314"/>
          <a:ext cx="2052002" cy="2052002"/>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100000"/>
            </a:lnSpc>
            <a:spcBef>
              <a:spcPct val="0"/>
            </a:spcBef>
            <a:spcAft>
              <a:spcPts val="0"/>
            </a:spcAft>
            <a:buNone/>
          </a:pPr>
          <a:r>
            <a:rPr lang="en-US" sz="2000" b="1" kern="1200" dirty="0">
              <a:latin typeface="Calibri" panose="020F0502020204030204" pitchFamily="34" charset="0"/>
            </a:rPr>
            <a:t>Consistency</a:t>
          </a:r>
        </a:p>
      </dsp:txBody>
      <dsp:txXfrm>
        <a:off x="4475489" y="-100805"/>
        <a:ext cx="1450984" cy="1450984"/>
      </dsp:txXfrm>
    </dsp:sp>
    <dsp:sp modelId="{F1FD1ED3-9FA5-48EC-B23B-A34C1B38E4C3}">
      <dsp:nvSpPr>
        <dsp:cNvPr id="0" name=""/>
        <dsp:cNvSpPr/>
      </dsp:nvSpPr>
      <dsp:spPr>
        <a:xfrm>
          <a:off x="6438050" y="552052"/>
          <a:ext cx="2052002" cy="2052002"/>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100000"/>
            </a:lnSpc>
            <a:spcBef>
              <a:spcPct val="0"/>
            </a:spcBef>
            <a:spcAft>
              <a:spcPts val="0"/>
            </a:spcAft>
            <a:buNone/>
          </a:pPr>
          <a:r>
            <a:rPr lang="en-US" sz="2000" b="1" kern="1200" dirty="0">
              <a:latin typeface="Calibri" panose="020F0502020204030204" pitchFamily="34" charset="0"/>
            </a:rPr>
            <a:t>Transparency</a:t>
          </a:r>
        </a:p>
      </dsp:txBody>
      <dsp:txXfrm>
        <a:off x="6738559" y="852561"/>
        <a:ext cx="1450984" cy="1450984"/>
      </dsp:txXfrm>
    </dsp:sp>
    <dsp:sp modelId="{345546ED-8068-46F9-AFEE-251148DB78F0}">
      <dsp:nvSpPr>
        <dsp:cNvPr id="0" name=""/>
        <dsp:cNvSpPr/>
      </dsp:nvSpPr>
      <dsp:spPr>
        <a:xfrm>
          <a:off x="6197805" y="2621212"/>
          <a:ext cx="2052002" cy="2052002"/>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100000"/>
            </a:lnSpc>
            <a:spcBef>
              <a:spcPct val="0"/>
            </a:spcBef>
            <a:spcAft>
              <a:spcPts val="0"/>
            </a:spcAft>
            <a:buNone/>
          </a:pPr>
          <a:r>
            <a:rPr lang="en-US" sz="2000" b="1" kern="1200" dirty="0">
              <a:latin typeface="Calibri" panose="020F0502020204030204" pitchFamily="34" charset="0"/>
            </a:rPr>
            <a:t>Efficiency</a:t>
          </a:r>
        </a:p>
      </dsp:txBody>
      <dsp:txXfrm>
        <a:off x="6498314" y="2921721"/>
        <a:ext cx="1450984" cy="1450984"/>
      </dsp:txXfrm>
    </dsp:sp>
    <dsp:sp modelId="{4CACEC11-359B-41A7-BA1D-CD7D8313AAF0}">
      <dsp:nvSpPr>
        <dsp:cNvPr id="0" name=""/>
        <dsp:cNvSpPr/>
      </dsp:nvSpPr>
      <dsp:spPr>
        <a:xfrm>
          <a:off x="4262467" y="3813952"/>
          <a:ext cx="2052002" cy="2052002"/>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100000"/>
            </a:lnSpc>
            <a:spcBef>
              <a:spcPct val="0"/>
            </a:spcBef>
            <a:spcAft>
              <a:spcPts val="0"/>
            </a:spcAft>
            <a:buNone/>
          </a:pPr>
          <a:r>
            <a:rPr lang="en-US" sz="2000" b="1" kern="1200" dirty="0">
              <a:latin typeface="Calibri" panose="020F0502020204030204" pitchFamily="34" charset="0"/>
            </a:rPr>
            <a:t>Timeliness</a:t>
          </a:r>
        </a:p>
      </dsp:txBody>
      <dsp:txXfrm>
        <a:off x="4562976" y="4114461"/>
        <a:ext cx="1450984" cy="1450984"/>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90CDE6-1D6C-4D6F-A316-A9EBC8BD22B3}" type="datetimeFigureOut">
              <a:rPr lang="en-AU" smtClean="0"/>
              <a:t>26/11/2018</a:t>
            </a:fld>
            <a:endParaRPr lang="en-AU"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27C0A-C975-432D-9B90-E01E34D2FE1D}" type="slidenum">
              <a:rPr lang="en-AU" smtClean="0"/>
              <a:t>‹#›</a:t>
            </a:fld>
            <a:endParaRPr lang="en-AU" dirty="0"/>
          </a:p>
        </p:txBody>
      </p:sp>
    </p:spTree>
    <p:extLst>
      <p:ext uri="{BB962C8B-B14F-4D97-AF65-F5344CB8AC3E}">
        <p14:creationId xmlns:p14="http://schemas.microsoft.com/office/powerpoint/2010/main" val="370741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C5D1A-AF42-494D-B226-27D5808F5E64}" type="datetimeFigureOut">
              <a:rPr lang="en-AU" smtClean="0"/>
              <a:t>26/11/2018</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EF559-F0C9-4D05-A71F-DBFCAFD53CB7}" type="slidenum">
              <a:rPr lang="en-AU" smtClean="0"/>
              <a:t>‹#›</a:t>
            </a:fld>
            <a:endParaRPr lang="en-AU" dirty="0"/>
          </a:p>
        </p:txBody>
      </p:sp>
    </p:spTree>
    <p:extLst>
      <p:ext uri="{BB962C8B-B14F-4D97-AF65-F5344CB8AC3E}">
        <p14:creationId xmlns:p14="http://schemas.microsoft.com/office/powerpoint/2010/main" val="264676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1</a:t>
            </a:fld>
            <a:endParaRPr lang="en-AU" dirty="0"/>
          </a:p>
        </p:txBody>
      </p:sp>
    </p:spTree>
    <p:extLst>
      <p:ext uri="{BB962C8B-B14F-4D97-AF65-F5344CB8AC3E}">
        <p14:creationId xmlns:p14="http://schemas.microsoft.com/office/powerpoint/2010/main" val="399656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12</a:t>
            </a:fld>
            <a:endParaRPr lang="en-AU" dirty="0"/>
          </a:p>
        </p:txBody>
      </p:sp>
    </p:spTree>
    <p:extLst>
      <p:ext uri="{BB962C8B-B14F-4D97-AF65-F5344CB8AC3E}">
        <p14:creationId xmlns:p14="http://schemas.microsoft.com/office/powerpoint/2010/main" val="4188135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14</a:t>
            </a:fld>
            <a:endParaRPr lang="en-AU" dirty="0"/>
          </a:p>
        </p:txBody>
      </p:sp>
    </p:spTree>
    <p:extLst>
      <p:ext uri="{BB962C8B-B14F-4D97-AF65-F5344CB8AC3E}">
        <p14:creationId xmlns:p14="http://schemas.microsoft.com/office/powerpoint/2010/main" val="1532721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 system generated email.</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15</a:t>
            </a:fld>
            <a:endParaRPr lang="en-AU" dirty="0"/>
          </a:p>
        </p:txBody>
      </p:sp>
    </p:spTree>
    <p:extLst>
      <p:ext uri="{BB962C8B-B14F-4D97-AF65-F5344CB8AC3E}">
        <p14:creationId xmlns:p14="http://schemas.microsoft.com/office/powerpoint/2010/main" val="236840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submission</a:t>
            </a:r>
            <a:r>
              <a:rPr lang="en-US" baseline="0" dirty="0"/>
              <a:t> of the HREA the CPI and admin contact will receive a submission confirmation with a copy of the documents submitted. </a:t>
            </a:r>
          </a:p>
          <a:p>
            <a:endParaRPr lang="en-US" baseline="0" dirty="0"/>
          </a:p>
          <a:p>
            <a:r>
              <a:rPr lang="en-US" baseline="0" dirty="0"/>
              <a:t>If the application was a multi jurisdiction study these documents can be used to compete the application process in the other systems.  </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17</a:t>
            </a:fld>
            <a:endParaRPr lang="en-AU" dirty="0"/>
          </a:p>
        </p:txBody>
      </p:sp>
    </p:spTree>
    <p:extLst>
      <p:ext uri="{BB962C8B-B14F-4D97-AF65-F5344CB8AC3E}">
        <p14:creationId xmlns:p14="http://schemas.microsoft.com/office/powerpoint/2010/main" val="505822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Principal Investigators are also send a system generated email letting them know the Site Application</a:t>
            </a:r>
            <a:r>
              <a:rPr lang="en-US" baseline="0" dirty="0"/>
              <a:t> is now available in REGIS.</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18</a:t>
            </a:fld>
            <a:endParaRPr lang="en-AU" dirty="0"/>
          </a:p>
        </p:txBody>
      </p:sp>
    </p:spTree>
    <p:extLst>
      <p:ext uri="{BB962C8B-B14F-4D97-AF65-F5344CB8AC3E}">
        <p14:creationId xmlns:p14="http://schemas.microsoft.com/office/powerpoint/2010/main" val="2567848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send</a:t>
            </a:r>
            <a:r>
              <a:rPr lang="en-US" baseline="0" dirty="0"/>
              <a:t> an automated submission confirmation</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20</a:t>
            </a:fld>
            <a:endParaRPr lang="en-AU" dirty="0"/>
          </a:p>
        </p:txBody>
      </p:sp>
    </p:spTree>
    <p:extLst>
      <p:ext uri="{BB962C8B-B14F-4D97-AF65-F5344CB8AC3E}">
        <p14:creationId xmlns:p14="http://schemas.microsoft.com/office/powerpoint/2010/main" val="2858683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Principal Investigator is notified</a:t>
            </a:r>
            <a:r>
              <a:rPr lang="en-US" baseline="0" dirty="0"/>
              <a:t> when all Head’s of Department have signed off.</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21</a:t>
            </a:fld>
            <a:endParaRPr lang="en-AU" dirty="0"/>
          </a:p>
        </p:txBody>
      </p:sp>
    </p:spTree>
    <p:extLst>
      <p:ext uri="{BB962C8B-B14F-4D97-AF65-F5344CB8AC3E}">
        <p14:creationId xmlns:p14="http://schemas.microsoft.com/office/powerpoint/2010/main" val="2040383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22</a:t>
            </a:fld>
            <a:endParaRPr lang="en-AU" dirty="0"/>
          </a:p>
        </p:txBody>
      </p:sp>
    </p:spTree>
    <p:extLst>
      <p:ext uri="{BB962C8B-B14F-4D97-AF65-F5344CB8AC3E}">
        <p14:creationId xmlns:p14="http://schemas.microsoft.com/office/powerpoint/2010/main" val="109082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brief background……….</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2</a:t>
            </a:fld>
            <a:endParaRPr lang="en-AU" dirty="0"/>
          </a:p>
        </p:txBody>
      </p:sp>
    </p:spTree>
    <p:extLst>
      <p:ext uri="{BB962C8B-B14F-4D97-AF65-F5344CB8AC3E}">
        <p14:creationId xmlns:p14="http://schemas.microsoft.com/office/powerpoint/2010/main" val="139156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REGIS is being designed to improve:</a:t>
            </a:r>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Consistency - </a:t>
            </a:r>
            <a:r>
              <a:rPr lang="en-AU" sz="1200" kern="1200" dirty="0">
                <a:solidFill>
                  <a:schemeClr val="tx1"/>
                </a:solidFill>
                <a:effectLst/>
                <a:latin typeface="+mn-lt"/>
                <a:ea typeface="+mn-ea"/>
                <a:cs typeface="+mn-cs"/>
              </a:rPr>
              <a:t>No matter where you log in to REGIS, the application and ongoing research governance requirements and processes will be similar across all NSW and ACT Health PHOs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a:t>
            </a:r>
            <a:r>
              <a:rPr lang="en-US" sz="1200" kern="1200" baseline="0" dirty="0">
                <a:solidFill>
                  <a:schemeClr val="tx1"/>
                </a:solidFill>
                <a:effectLst/>
                <a:latin typeface="+mn-lt"/>
                <a:ea typeface="+mn-ea"/>
                <a:cs typeface="+mn-cs"/>
              </a:rPr>
              <a:t> common forms are accessed through REGIS.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There is only one type of form for all (HREA/SSA/Progress Reports/</a:t>
            </a:r>
            <a:r>
              <a:rPr lang="en-US" sz="1200" kern="1200" baseline="0" dirty="0" err="1">
                <a:solidFill>
                  <a:schemeClr val="tx1"/>
                </a:solidFill>
                <a:effectLst/>
                <a:latin typeface="+mn-lt"/>
                <a:ea typeface="+mn-ea"/>
                <a:cs typeface="+mn-cs"/>
              </a:rPr>
              <a:t>Amdendments</a:t>
            </a:r>
            <a:r>
              <a:rPr lang="en-US" sz="1200" kern="1200" baseline="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Transparency –</a:t>
            </a:r>
            <a:r>
              <a:rPr lang="en-AU" sz="1200" kern="1200" dirty="0">
                <a:solidFill>
                  <a:schemeClr val="tx1"/>
                </a:solidFill>
                <a:effectLst/>
                <a:latin typeface="+mn-lt"/>
                <a:ea typeface="+mn-ea"/>
                <a:cs typeface="+mn-cs"/>
              </a:rPr>
              <a:t>The HREA, SSA and on-going project monitoring processes will be clearly communicated.</a:t>
            </a:r>
          </a:p>
          <a:p>
            <a:r>
              <a:rPr lang="en-US" sz="1200" kern="1200" dirty="0">
                <a:solidFill>
                  <a:schemeClr val="tx1"/>
                </a:solidFill>
                <a:effectLst/>
                <a:latin typeface="+mn-lt"/>
                <a:ea typeface="+mn-ea"/>
                <a:cs typeface="+mn-cs"/>
              </a:rPr>
              <a:t>REGIS creates visibility. You are able to track your application in real-time</a:t>
            </a:r>
            <a:r>
              <a:rPr lang="en-US" sz="1200" kern="1200" baseline="0" dirty="0">
                <a:solidFill>
                  <a:schemeClr val="tx1"/>
                </a:solidFill>
                <a:effectLst/>
                <a:latin typeface="+mn-lt"/>
                <a:ea typeface="+mn-ea"/>
                <a:cs typeface="+mn-cs"/>
              </a:rPr>
              <a:t> through status – and status are the same for all sites/HRECs.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Visibility of projects can be shared with other members of the research team, sponsors and others.</a:t>
            </a:r>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Efficiency - </a:t>
            </a:r>
            <a:r>
              <a:rPr lang="en-AU" sz="1200" kern="1200" dirty="0">
                <a:solidFill>
                  <a:schemeClr val="tx1"/>
                </a:solidFill>
                <a:effectLst/>
                <a:latin typeface="+mn-lt"/>
                <a:ea typeface="+mn-ea"/>
                <a:cs typeface="+mn-cs"/>
              </a:rPr>
              <a:t>The processes on which REGIS has been created are designed to enable approval/authorisation of research projects.</a:t>
            </a:r>
          </a:p>
          <a:p>
            <a:r>
              <a:rPr lang="en-US" sz="1200" kern="1200" dirty="0">
                <a:solidFill>
                  <a:schemeClr val="tx1"/>
                </a:solidFill>
                <a:effectLst/>
                <a:latin typeface="+mn-lt"/>
                <a:ea typeface="+mn-ea"/>
                <a:cs typeface="+mn-cs"/>
              </a:rPr>
              <a:t>Show you shortly some</a:t>
            </a:r>
            <a:r>
              <a:rPr lang="en-US" sz="1200" kern="1200" baseline="0" dirty="0">
                <a:solidFill>
                  <a:schemeClr val="tx1"/>
                </a:solidFill>
                <a:effectLst/>
                <a:latin typeface="+mn-lt"/>
                <a:ea typeface="+mn-ea"/>
                <a:cs typeface="+mn-cs"/>
              </a:rPr>
              <a:t> slides showing this.</a:t>
            </a:r>
          </a:p>
          <a:p>
            <a:r>
              <a:rPr lang="en-US" sz="1200" kern="1200" baseline="0" dirty="0">
                <a:solidFill>
                  <a:schemeClr val="tx1"/>
                </a:solidFill>
                <a:effectLst/>
                <a:latin typeface="+mn-lt"/>
                <a:ea typeface="+mn-ea"/>
                <a:cs typeface="+mn-cs"/>
              </a:rPr>
              <a:t>No need to print and send a hard copy or 15 to the research office.</a:t>
            </a:r>
          </a:p>
          <a:p>
            <a:r>
              <a:rPr lang="en-US" sz="1200" kern="1200" baseline="0" dirty="0">
                <a:solidFill>
                  <a:schemeClr val="tx1"/>
                </a:solidFill>
                <a:effectLst/>
                <a:latin typeface="+mn-lt"/>
                <a:ea typeface="+mn-ea"/>
                <a:cs typeface="+mn-cs"/>
              </a:rPr>
              <a:t>When you submit the applications they are received by the office. </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Timeliness</a:t>
            </a:r>
            <a:r>
              <a:rPr lang="en-US" sz="1200" kern="1200" dirty="0">
                <a:solidFill>
                  <a:schemeClr val="tx1"/>
                </a:solidFill>
                <a:effectLst/>
                <a:latin typeface="+mn-lt"/>
                <a:ea typeface="+mn-ea"/>
                <a:cs typeface="+mn-cs"/>
              </a:rPr>
              <a:t> - The system will send </a:t>
            </a:r>
            <a:r>
              <a:rPr lang="en-AU" sz="1200" kern="1200" dirty="0">
                <a:solidFill>
                  <a:schemeClr val="tx1"/>
                </a:solidFill>
                <a:effectLst/>
                <a:latin typeface="+mn-lt"/>
                <a:ea typeface="+mn-ea"/>
                <a:cs typeface="+mn-cs"/>
              </a:rPr>
              <a:t>regular notifications and reminders from REGIS during pre-approval/authorisation and ongoing project monitoring stages. </a:t>
            </a:r>
          </a:p>
        </p:txBody>
      </p:sp>
      <p:sp>
        <p:nvSpPr>
          <p:cNvPr id="4" name="Slide Number Placeholder 3"/>
          <p:cNvSpPr>
            <a:spLocks noGrp="1"/>
          </p:cNvSpPr>
          <p:nvPr>
            <p:ph type="sldNum" sz="quarter" idx="10"/>
          </p:nvPr>
        </p:nvSpPr>
        <p:spPr/>
        <p:txBody>
          <a:bodyPr/>
          <a:lstStyle/>
          <a:p>
            <a:fld id="{062EF559-F0C9-4D05-A71F-DBFCAFD53CB7}" type="slidenum">
              <a:rPr lang="en-AU" smtClean="0"/>
              <a:t>3</a:t>
            </a:fld>
            <a:endParaRPr lang="en-AU" dirty="0"/>
          </a:p>
        </p:txBody>
      </p:sp>
    </p:spTree>
    <p:extLst>
      <p:ext uri="{BB962C8B-B14F-4D97-AF65-F5344CB8AC3E}">
        <p14:creationId xmlns:p14="http://schemas.microsoft.com/office/powerpoint/2010/main" val="4198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REGIS is the single portal for all stakeholder</a:t>
            </a:r>
            <a:r>
              <a:rPr lang="en-US" sz="1200" b="1" kern="1200" baseline="0" dirty="0">
                <a:solidFill>
                  <a:schemeClr val="tx1"/>
                </a:solidFill>
                <a:effectLst/>
                <a:latin typeface="+mn-lt"/>
                <a:ea typeface="+mn-ea"/>
                <a:cs typeface="+mn-cs"/>
              </a:rPr>
              <a:t> groups:</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Research applicant (also Sponsors, CROs)</a:t>
            </a:r>
            <a:r>
              <a:rPr lang="en-US" sz="1200" kern="1200" dirty="0">
                <a:solidFill>
                  <a:schemeClr val="tx1"/>
                </a:solidFill>
                <a:effectLst/>
                <a:latin typeface="+mn-lt"/>
                <a:ea typeface="+mn-ea"/>
                <a:cs typeface="+mn-cs"/>
              </a:rPr>
              <a:t>, the CPI will take responsibility for establishing their research project in REGIS. The CPI will register themselves and their project, completing the ethics application. At project registration, the CPI will nominate Principal Investigators (PIs) in the system for each site (if the project is spread across multiple sites) to later trigger the SSA process for research to be conducted in each location.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Researchers will continue to use REGIS for their ongoing research governance activities to meet reporting and other notification obligations for the duration of the research project.</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Research Office staff</a:t>
            </a:r>
            <a:r>
              <a:rPr lang="en-US" sz="1200" kern="1200" dirty="0">
                <a:solidFill>
                  <a:schemeClr val="tx1"/>
                </a:solidFill>
                <a:effectLst/>
                <a:latin typeface="+mn-lt"/>
                <a:ea typeface="+mn-ea"/>
                <a:cs typeface="+mn-cs"/>
              </a:rPr>
              <a:t> Depending on their role, research office staff will process ethics (HREA) and/or site assessment (SSA) applications within REGIS, ensuring that each application meets the relevant criteria and will facilitate approval/authorisation processes.</a:t>
            </a:r>
          </a:p>
          <a:p>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Human Research Ethics Committee (HREC)</a:t>
            </a:r>
            <a:r>
              <a:rPr lang="en-US" sz="1200" kern="1200" dirty="0">
                <a:solidFill>
                  <a:schemeClr val="tx1"/>
                </a:solidFill>
                <a:effectLst/>
                <a:latin typeface="+mn-lt"/>
                <a:ea typeface="+mn-ea"/>
                <a:cs typeface="+mn-cs"/>
              </a:rPr>
              <a:t>, the decision-making and review body and for approving research ethics applications, will see the committee agenda, all </a:t>
            </a:r>
            <a:r>
              <a:rPr lang="en-US" sz="1200" kern="1200" dirty="0" err="1">
                <a:solidFill>
                  <a:schemeClr val="tx1"/>
                </a:solidFill>
                <a:effectLst/>
                <a:latin typeface="+mn-lt"/>
                <a:ea typeface="+mn-ea"/>
                <a:cs typeface="+mn-cs"/>
              </a:rPr>
              <a:t>applicaitons</a:t>
            </a:r>
            <a:r>
              <a:rPr lang="en-US" sz="1200" kern="1200" dirty="0">
                <a:solidFill>
                  <a:schemeClr val="tx1"/>
                </a:solidFill>
                <a:effectLst/>
                <a:latin typeface="+mn-lt"/>
                <a:ea typeface="+mn-ea"/>
                <a:cs typeface="+mn-cs"/>
              </a:rPr>
              <a:t> under review for the meeting and the minutes post-meeting.</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Local site executives</a:t>
            </a:r>
            <a:r>
              <a:rPr lang="en-US" sz="1200" kern="1200" dirty="0">
                <a:solidFill>
                  <a:schemeClr val="tx1"/>
                </a:solidFill>
                <a:effectLst/>
                <a:latin typeface="+mn-lt"/>
                <a:ea typeface="+mn-ea"/>
                <a:cs typeface="+mn-cs"/>
              </a:rPr>
              <a:t> include PHO Chief Executives and department heads. They will provide</a:t>
            </a:r>
            <a:r>
              <a:rPr lang="en-US" sz="1200" kern="1200" baseline="0" dirty="0">
                <a:solidFill>
                  <a:schemeClr val="tx1"/>
                </a:solidFill>
                <a:effectLst/>
                <a:latin typeface="+mn-lt"/>
                <a:ea typeface="+mn-ea"/>
                <a:cs typeface="+mn-cs"/>
              </a:rPr>
              <a:t> declarations of support and or/</a:t>
            </a:r>
            <a:r>
              <a:rPr lang="en-US" sz="1200" kern="1200" dirty="0">
                <a:solidFill>
                  <a:schemeClr val="tx1"/>
                </a:solidFill>
                <a:effectLst/>
                <a:latin typeface="+mn-lt"/>
                <a:ea typeface="+mn-ea"/>
                <a:cs typeface="+mn-cs"/>
              </a:rPr>
              <a:t>authorise (site assessment) research applications within REGIS. These are managed electronically within REGIS via system notifications and email reminders.</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Office for Health and Medical Research (OHMR) at NSW Health </a:t>
            </a:r>
            <a:r>
              <a:rPr lang="en-US" sz="1200" kern="1200" dirty="0">
                <a:solidFill>
                  <a:schemeClr val="tx1"/>
                </a:solidFill>
                <a:effectLst/>
                <a:latin typeface="+mn-lt"/>
                <a:ea typeface="+mn-ea"/>
                <a:cs typeface="+mn-cs"/>
              </a:rPr>
              <a:t>will provide metrics and oversee research being conducted from a NSW perspective. This information will be provided to the Deputy Secretary for Population and Public, the NSW Health Secretary, and where appropriate, the NSW Minister for Health and Mental Health.</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62EF559-F0C9-4D05-A71F-DBFCAFD53CB7}" type="slidenum">
              <a:rPr lang="en-AU" smtClean="0"/>
              <a:t>4</a:t>
            </a:fld>
            <a:endParaRPr lang="en-AU" dirty="0"/>
          </a:p>
        </p:txBody>
      </p:sp>
    </p:spTree>
    <p:extLst>
      <p:ext uri="{BB962C8B-B14F-4D97-AF65-F5344CB8AC3E}">
        <p14:creationId xmlns:p14="http://schemas.microsoft.com/office/powerpoint/2010/main" val="2429396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REGIS there is a very clear pathway for applications.</a:t>
            </a:r>
          </a:p>
          <a:p>
            <a:r>
              <a:rPr lang="en-US" dirty="0"/>
              <a:t>The</a:t>
            </a:r>
            <a:r>
              <a:rPr lang="en-US" baseline="0" dirty="0"/>
              <a:t> perfect ethics application </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5</a:t>
            </a:fld>
            <a:endParaRPr lang="en-AU" dirty="0"/>
          </a:p>
        </p:txBody>
      </p:sp>
    </p:spTree>
    <p:extLst>
      <p:ext uri="{BB962C8B-B14F-4D97-AF65-F5344CB8AC3E}">
        <p14:creationId xmlns:p14="http://schemas.microsoft.com/office/powerpoint/2010/main" val="203426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applications are ‘perfect’ so in fact the flow of</a:t>
            </a:r>
            <a:r>
              <a:rPr lang="en-US" baseline="0" dirty="0"/>
              <a:t> an ethics application could look more like this.</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6</a:t>
            </a:fld>
            <a:endParaRPr lang="en-AU" dirty="0"/>
          </a:p>
        </p:txBody>
      </p:sp>
    </p:spTree>
    <p:extLst>
      <p:ext uri="{BB962C8B-B14F-4D97-AF65-F5344CB8AC3E}">
        <p14:creationId xmlns:p14="http://schemas.microsoft.com/office/powerpoint/2010/main" val="197414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a:t>
            </a:r>
            <a:r>
              <a:rPr lang="en-US" baseline="0" dirty="0"/>
              <a:t> for the perfect site application there is a well designed flow of the application.</a:t>
            </a:r>
          </a:p>
          <a:p>
            <a:endParaRPr lang="en-US" baseline="0" dirty="0"/>
          </a:p>
          <a:p>
            <a:r>
              <a:rPr lang="en-US" baseline="0" dirty="0"/>
              <a:t>Something of interest at this point is that the research office can see an application from the time it is created “in progress”.</a:t>
            </a:r>
          </a:p>
          <a:p>
            <a:r>
              <a:rPr lang="en-US" baseline="0" dirty="0"/>
              <a:t>Previously the time an application was being completed or the time it was taking to get the department support can be better managed.</a:t>
            </a:r>
          </a:p>
          <a:p>
            <a:endParaRPr lang="en-US" baseline="0" dirty="0"/>
          </a:p>
          <a:p>
            <a:r>
              <a:rPr lang="en-US" baseline="0" dirty="0"/>
              <a:t>This isn’t to say that the applicants responsibility is removed. It is still expected that the applicants are speaking to the other parties connected to the application. While REGIS is a single system it doesn’t negate the need to communicate.</a:t>
            </a:r>
          </a:p>
          <a:p>
            <a:endParaRPr lang="en-US" baseline="0" dirty="0"/>
          </a:p>
          <a:p>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7</a:t>
            </a:fld>
            <a:endParaRPr lang="en-AU" dirty="0"/>
          </a:p>
        </p:txBody>
      </p:sp>
    </p:spTree>
    <p:extLst>
      <p:ext uri="{BB962C8B-B14F-4D97-AF65-F5344CB8AC3E}">
        <p14:creationId xmlns:p14="http://schemas.microsoft.com/office/powerpoint/2010/main" val="16933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a:t>
            </a:r>
            <a:r>
              <a:rPr lang="en-US" baseline="0" dirty="0"/>
              <a:t> is a status driven system – the system allocates the status based on the actions of the research applicant and research office.</a:t>
            </a:r>
          </a:p>
          <a:p>
            <a:endParaRPr lang="en-US" baseline="0" dirty="0"/>
          </a:p>
          <a:p>
            <a:r>
              <a:rPr lang="en-US" baseline="0" dirty="0"/>
              <a:t>These status are consistent across all applications in REGIS.</a:t>
            </a:r>
          </a:p>
          <a:p>
            <a:endParaRPr lang="en-US" baseline="0" dirty="0"/>
          </a:p>
          <a:p>
            <a:r>
              <a:rPr lang="en-US" baseline="0" dirty="0"/>
              <a:t>Blue – ethics and site governance.</a:t>
            </a:r>
          </a:p>
          <a:p>
            <a:r>
              <a:rPr lang="en-US" baseline="0" dirty="0"/>
              <a:t>Green – ethics only</a:t>
            </a:r>
          </a:p>
          <a:p>
            <a:r>
              <a:rPr lang="en-US" baseline="0" dirty="0"/>
              <a:t>Orange – site governance only</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9</a:t>
            </a:fld>
            <a:endParaRPr lang="en-AU" dirty="0"/>
          </a:p>
        </p:txBody>
      </p:sp>
    </p:spTree>
    <p:extLst>
      <p:ext uri="{BB962C8B-B14F-4D97-AF65-F5344CB8AC3E}">
        <p14:creationId xmlns:p14="http://schemas.microsoft.com/office/powerpoint/2010/main" val="353412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can create a REGIS account:</a:t>
            </a:r>
          </a:p>
          <a:p>
            <a:endParaRPr lang="en-US" dirty="0"/>
          </a:p>
          <a:p>
            <a:r>
              <a:rPr lang="en-US" dirty="0"/>
              <a:t>Who needs a REGIS account?</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Anyone who will be creating project registrations.</a:t>
            </a:r>
          </a:p>
          <a:p>
            <a:r>
              <a:rPr lang="en-US" baseline="0" dirty="0"/>
              <a:t>Anyone who will be taking on the Role of Coordinating Principal Investigator, Principal Investigator, Associate Investigator.</a:t>
            </a:r>
          </a:p>
          <a:p>
            <a:r>
              <a:rPr lang="en-US" baseline="0" dirty="0"/>
              <a:t>Anyone who wants/needs to have view and or edit access to an project.</a:t>
            </a:r>
          </a:p>
          <a:p>
            <a:endParaRPr lang="en-US" baseline="0" dirty="0"/>
          </a:p>
          <a:p>
            <a:endParaRPr lang="en-US" baseline="0" dirty="0"/>
          </a:p>
          <a:p>
            <a:r>
              <a:rPr lang="en-US" baseline="0" dirty="0"/>
              <a:t>Read the quick reference guides:</a:t>
            </a:r>
          </a:p>
          <a:p>
            <a:r>
              <a:rPr lang="en-US" baseline="0" dirty="0"/>
              <a:t>QRGs are easy to follow 2-3 page documents that step you through a specific process.</a:t>
            </a:r>
          </a:p>
          <a:p>
            <a:r>
              <a:rPr lang="en-US" baseline="0" dirty="0"/>
              <a:t>REIGS is new and it is different - There are system implications to some responses - Knowing how to talk to REGIS will make your job easier.</a:t>
            </a:r>
          </a:p>
          <a:p>
            <a:endParaRPr lang="en-US" baseline="0" dirty="0"/>
          </a:p>
          <a:p>
            <a:r>
              <a:rPr lang="en-US" baseline="0" dirty="0"/>
              <a:t>Currently 8 Research Applicant QRG’s with more to be released as required. </a:t>
            </a:r>
            <a:endParaRPr lang="en-AU" dirty="0"/>
          </a:p>
        </p:txBody>
      </p:sp>
      <p:sp>
        <p:nvSpPr>
          <p:cNvPr id="4" name="Slide Number Placeholder 3"/>
          <p:cNvSpPr>
            <a:spLocks noGrp="1"/>
          </p:cNvSpPr>
          <p:nvPr>
            <p:ph type="sldNum" sz="quarter" idx="10"/>
          </p:nvPr>
        </p:nvSpPr>
        <p:spPr/>
        <p:txBody>
          <a:bodyPr/>
          <a:lstStyle/>
          <a:p>
            <a:fld id="{062EF559-F0C9-4D05-A71F-DBFCAFD53CB7}" type="slidenum">
              <a:rPr lang="en-AU" smtClean="0"/>
              <a:t>10</a:t>
            </a:fld>
            <a:endParaRPr lang="en-AU" dirty="0"/>
          </a:p>
        </p:txBody>
      </p:sp>
    </p:spTree>
    <p:extLst>
      <p:ext uri="{BB962C8B-B14F-4D97-AF65-F5344CB8AC3E}">
        <p14:creationId xmlns:p14="http://schemas.microsoft.com/office/powerpoint/2010/main" val="873515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1" name="Group 20"/>
          <p:cNvGrpSpPr/>
          <p:nvPr userDrawn="1"/>
        </p:nvGrpSpPr>
        <p:grpSpPr>
          <a:xfrm>
            <a:off x="0" y="-18854"/>
            <a:ext cx="12192000" cy="6886280"/>
            <a:chOff x="0" y="0"/>
            <a:chExt cx="12192000" cy="6867400"/>
          </a:xfrm>
        </p:grpSpPr>
        <p:sp>
          <p:nvSpPr>
            <p:cNvPr id="18" name="Rectangle 17"/>
            <p:cNvSpPr/>
            <p:nvPr userDrawn="1"/>
          </p:nvSpPr>
          <p:spPr>
            <a:xfrm>
              <a:off x="0" y="0"/>
              <a:ext cx="6527800" cy="6858000"/>
            </a:xfrm>
            <a:prstGeom prst="rect">
              <a:avLst/>
            </a:prstGeom>
            <a:solidFill>
              <a:srgbClr val="1018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Chord 18"/>
            <p:cNvSpPr/>
            <p:nvPr userDrawn="1"/>
          </p:nvSpPr>
          <p:spPr>
            <a:xfrm flipH="1" flipV="1">
              <a:off x="825500" y="9401"/>
              <a:ext cx="11366500" cy="6857999"/>
            </a:xfrm>
            <a:prstGeom prst="chord">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p:cNvSpPr/>
            <p:nvPr userDrawn="1"/>
          </p:nvSpPr>
          <p:spPr>
            <a:xfrm>
              <a:off x="5664200" y="0"/>
              <a:ext cx="6527800" cy="3378200"/>
            </a:xfrm>
            <a:prstGeom prst="rect">
              <a:avLst/>
            </a:prstGeom>
            <a:solidFill>
              <a:srgbClr val="1018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476" y="3279140"/>
            <a:ext cx="3437419" cy="2612613"/>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8291" y="6018131"/>
            <a:ext cx="1562100" cy="6286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p:cNvSpPr/>
          <p:nvPr userDrawn="1"/>
        </p:nvSpPr>
        <p:spPr>
          <a:xfrm>
            <a:off x="11195164" y="0"/>
            <a:ext cx="10266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p:cNvSpPr/>
          <p:nvPr userDrawn="1"/>
        </p:nvSpPr>
        <p:spPr>
          <a:xfrm>
            <a:off x="15240" y="0"/>
            <a:ext cx="12192000" cy="5715000"/>
          </a:xfrm>
          <a:prstGeom prst="rect">
            <a:avLst/>
          </a:prstGeom>
          <a: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p:cNvSpPr txBox="1"/>
          <p:nvPr userDrawn="1"/>
        </p:nvSpPr>
        <p:spPr>
          <a:xfrm>
            <a:off x="15240" y="2635071"/>
            <a:ext cx="12192000" cy="769441"/>
          </a:xfrm>
          <a:prstGeom prst="rect">
            <a:avLst/>
          </a:prstGeom>
          <a:noFill/>
        </p:spPr>
        <p:txBody>
          <a:bodyPr wrap="square" rtlCol="0">
            <a:spAutoFit/>
          </a:bodyPr>
          <a:lstStyle/>
          <a:p>
            <a:pPr algn="ctr"/>
            <a:r>
              <a:rPr lang="en-US" sz="4400" spc="600" dirty="0">
                <a:solidFill>
                  <a:schemeClr val="bg1"/>
                </a:solidFill>
                <a:latin typeface="Calibri Light" panose="020F0302020204030204" pitchFamily="34" charset="0"/>
              </a:rPr>
              <a:t>THANK YOU</a:t>
            </a:r>
            <a:endParaRPr lang="en-AU" sz="4400" b="1" spc="600" dirty="0">
              <a:solidFill>
                <a:schemeClr val="bg1"/>
              </a:solidFill>
              <a:latin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8" name="TextBox 7"/>
          <p:cNvSpPr txBox="1"/>
          <p:nvPr userDrawn="1"/>
        </p:nvSpPr>
        <p:spPr>
          <a:xfrm>
            <a:off x="0" y="4469876"/>
            <a:ext cx="12192000" cy="1169551"/>
          </a:xfrm>
          <a:prstGeom prst="rect">
            <a:avLst/>
          </a:prstGeom>
          <a:noFill/>
        </p:spPr>
        <p:txBody>
          <a:bodyPr wrap="square" rtlCol="0">
            <a:spAutoFit/>
          </a:bodyPr>
          <a:lstStyle/>
          <a:p>
            <a:pPr algn="ctr"/>
            <a:r>
              <a:rPr lang="en-US" sz="2400" b="1" dirty="0">
                <a:solidFill>
                  <a:schemeClr val="bg1"/>
                </a:solidFill>
                <a:latin typeface="Calibri Light" panose="020F0302020204030204" pitchFamily="34" charset="0"/>
              </a:rPr>
              <a:t>e.</a:t>
            </a:r>
            <a:r>
              <a:rPr lang="en-US" sz="2400" dirty="0">
                <a:solidFill>
                  <a:schemeClr val="bg1"/>
                </a:solidFill>
                <a:latin typeface="Calibri Light" panose="020F0302020204030204" pitchFamily="34" charset="0"/>
              </a:rPr>
              <a:t> regis@health.nsw.gov.au</a:t>
            </a:r>
          </a:p>
          <a:p>
            <a:pPr algn="ctr"/>
            <a:r>
              <a:rPr lang="en-US" sz="2400" b="1" dirty="0">
                <a:solidFill>
                  <a:schemeClr val="bg1"/>
                </a:solidFill>
                <a:latin typeface="Calibri Light" panose="020F0302020204030204" pitchFamily="34" charset="0"/>
              </a:rPr>
              <a:t>w. </a:t>
            </a:r>
            <a:r>
              <a:rPr lang="en-US" sz="2400" b="0" dirty="0">
                <a:solidFill>
                  <a:schemeClr val="bg1"/>
                </a:solidFill>
                <a:latin typeface="Calibri Light" panose="020F0302020204030204" pitchFamily="34" charset="0"/>
              </a:rPr>
              <a:t>regis.health.nsw.gov.au</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kern="1200" dirty="0">
                <a:solidFill>
                  <a:schemeClr val="accent1">
                    <a:lumMod val="20000"/>
                    <a:lumOff val="80000"/>
                  </a:schemeClr>
                </a:solidFill>
                <a:latin typeface="Calibri Light" panose="020F0302020204030204" pitchFamily="34" charset="0"/>
                <a:ea typeface="+mn-ea"/>
                <a:cs typeface="+mn-cs"/>
              </a:rPr>
              <a:t>@MedResearchNSW</a:t>
            </a:r>
            <a:endParaRPr lang="en-AU" sz="2200" kern="1200" dirty="0">
              <a:solidFill>
                <a:schemeClr val="accent1">
                  <a:lumMod val="20000"/>
                  <a:lumOff val="80000"/>
                </a:schemeClr>
              </a:solidFill>
              <a:latin typeface="Calibri Light" panose="020F0302020204030204" pitchFamily="34" charset="0"/>
              <a:ea typeface="+mn-ea"/>
              <a:cs typeface="+mn-cs"/>
            </a:endParaRPr>
          </a:p>
        </p:txBody>
      </p:sp>
      <p:pic>
        <p:nvPicPr>
          <p:cNvPr id="12" name="Picture 2" descr="Image result for twitter white logo"/>
          <p:cNvPicPr>
            <a:picLocks noChangeAspect="1" noChangeArrowheads="1"/>
          </p:cNvPicPr>
          <p:nvPr userDrawn="1"/>
        </p:nvPicPr>
        <p:blipFill>
          <a:blip r:embed="rId4" cstate="screen">
            <a:clrChange>
              <a:clrFrom>
                <a:srgbClr val="060708">
                  <a:alpha val="14902"/>
                </a:srgbClr>
              </a:clrFrom>
              <a:clrTo>
                <a:srgbClr val="060708">
                  <a:alpha val="0"/>
                </a:srgbClr>
              </a:clrTo>
            </a:clrChange>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550355" y="5217354"/>
            <a:ext cx="422073" cy="42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76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Rectangle 9"/>
          <p:cNvSpPr/>
          <p:nvPr userDrawn="1"/>
        </p:nvSpPr>
        <p:spPr>
          <a:xfrm>
            <a:off x="11292840" y="0"/>
            <a:ext cx="914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p:cNvSpPr/>
          <p:nvPr userDrawn="1"/>
        </p:nvSpPr>
        <p:spPr>
          <a:xfrm>
            <a:off x="15240" y="0"/>
            <a:ext cx="12192000" cy="5715000"/>
          </a:xfrm>
          <a:prstGeom prst="rect">
            <a:avLst/>
          </a:prstGeom>
          <a: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6" name="TextBox 5"/>
          <p:cNvSpPr txBox="1"/>
          <p:nvPr userDrawn="1"/>
        </p:nvSpPr>
        <p:spPr>
          <a:xfrm>
            <a:off x="15240" y="2635071"/>
            <a:ext cx="12192000" cy="769441"/>
          </a:xfrm>
          <a:prstGeom prst="rect">
            <a:avLst/>
          </a:prstGeom>
          <a:noFill/>
        </p:spPr>
        <p:txBody>
          <a:bodyPr wrap="square" rtlCol="0">
            <a:spAutoFit/>
          </a:bodyPr>
          <a:lstStyle/>
          <a:p>
            <a:pPr algn="ctr"/>
            <a:r>
              <a:rPr lang="en-US" sz="4400" b="0" spc="600" dirty="0">
                <a:solidFill>
                  <a:schemeClr val="bg1"/>
                </a:solidFill>
                <a:latin typeface="Calibri Light" panose="020F0302020204030204" pitchFamily="34" charset="0"/>
              </a:rPr>
              <a:t>QUESTIONS</a:t>
            </a:r>
            <a:endParaRPr lang="en-AU" sz="4400" b="1" spc="600" dirty="0">
              <a:solidFill>
                <a:schemeClr val="bg1"/>
              </a:solidFill>
              <a:latin typeface="Calibri Light" panose="020F0302020204030204" pitchFamily="34" charset="0"/>
            </a:endParaRPr>
          </a:p>
        </p:txBody>
      </p:sp>
      <p:sp>
        <p:nvSpPr>
          <p:cNvPr id="8" name="TextBox 7"/>
          <p:cNvSpPr txBox="1"/>
          <p:nvPr userDrawn="1"/>
        </p:nvSpPr>
        <p:spPr>
          <a:xfrm>
            <a:off x="0" y="4469876"/>
            <a:ext cx="12192000" cy="1169551"/>
          </a:xfrm>
          <a:prstGeom prst="rect">
            <a:avLst/>
          </a:prstGeom>
          <a:noFill/>
        </p:spPr>
        <p:txBody>
          <a:bodyPr wrap="square" rtlCol="0">
            <a:spAutoFit/>
          </a:bodyPr>
          <a:lstStyle/>
          <a:p>
            <a:pPr algn="ctr"/>
            <a:r>
              <a:rPr lang="en-US" sz="2400" b="1" dirty="0">
                <a:solidFill>
                  <a:schemeClr val="bg1"/>
                </a:solidFill>
                <a:latin typeface="Calibri Light" panose="020F0302020204030204" pitchFamily="34" charset="0"/>
              </a:rPr>
              <a:t>e.</a:t>
            </a:r>
            <a:r>
              <a:rPr lang="en-US" sz="2400" dirty="0">
                <a:solidFill>
                  <a:schemeClr val="bg1"/>
                </a:solidFill>
                <a:latin typeface="Calibri Light" panose="020F0302020204030204" pitchFamily="34" charset="0"/>
              </a:rPr>
              <a:t> regis@health.nsw.gov.au</a:t>
            </a:r>
          </a:p>
          <a:p>
            <a:pPr algn="ctr"/>
            <a:r>
              <a:rPr lang="en-US" sz="2400" b="1" dirty="0">
                <a:solidFill>
                  <a:schemeClr val="bg1"/>
                </a:solidFill>
                <a:latin typeface="Calibri Light" panose="020F0302020204030204" pitchFamily="34" charset="0"/>
              </a:rPr>
              <a:t>w. </a:t>
            </a:r>
            <a:r>
              <a:rPr lang="en-US" sz="2400" b="0" dirty="0">
                <a:solidFill>
                  <a:schemeClr val="bg1"/>
                </a:solidFill>
                <a:latin typeface="Calibri Light" panose="020F0302020204030204" pitchFamily="34" charset="0"/>
              </a:rPr>
              <a:t>regis.health.nsw.gov.au</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kern="1200" dirty="0">
                <a:solidFill>
                  <a:schemeClr val="accent1">
                    <a:lumMod val="20000"/>
                    <a:lumOff val="80000"/>
                  </a:schemeClr>
                </a:solidFill>
                <a:latin typeface="Calibri Light" panose="020F0302020204030204" pitchFamily="34" charset="0"/>
                <a:ea typeface="+mn-ea"/>
                <a:cs typeface="+mn-cs"/>
              </a:rPr>
              <a:t>@MedResearchNSW</a:t>
            </a:r>
            <a:endParaRPr lang="en-AU" sz="2200" kern="1200" dirty="0">
              <a:solidFill>
                <a:schemeClr val="accent1">
                  <a:lumMod val="20000"/>
                  <a:lumOff val="80000"/>
                </a:schemeClr>
              </a:solidFill>
              <a:latin typeface="Calibri Light" panose="020F0302020204030204" pitchFamily="34" charset="0"/>
              <a:ea typeface="+mn-ea"/>
              <a:cs typeface="+mn-cs"/>
            </a:endParaRPr>
          </a:p>
        </p:txBody>
      </p:sp>
      <p:pic>
        <p:nvPicPr>
          <p:cNvPr id="12" name="Picture 2" descr="Image result for twitter white logo"/>
          <p:cNvPicPr>
            <a:picLocks noChangeAspect="1" noChangeArrowheads="1"/>
          </p:cNvPicPr>
          <p:nvPr userDrawn="1"/>
        </p:nvPicPr>
        <p:blipFill>
          <a:blip r:embed="rId4" cstate="screen">
            <a:clrChange>
              <a:clrFrom>
                <a:srgbClr val="060708">
                  <a:alpha val="14902"/>
                </a:srgbClr>
              </a:clrFrom>
              <a:clrTo>
                <a:srgbClr val="060708">
                  <a:alpha val="0"/>
                </a:srgbClr>
              </a:clrTo>
            </a:clrChange>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550355" y="5217354"/>
            <a:ext cx="422073" cy="42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93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11205556" y="0"/>
            <a:ext cx="10016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p:cNvSpPr/>
          <p:nvPr userDrawn="1"/>
        </p:nvSpPr>
        <p:spPr>
          <a:xfrm>
            <a:off x="0" y="0"/>
            <a:ext cx="12207240" cy="5715000"/>
          </a:xfrm>
          <a:prstGeom prst="rect">
            <a:avLst/>
          </a:prstGeom>
          <a: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6" name="TextBox 5"/>
          <p:cNvSpPr txBox="1"/>
          <p:nvPr userDrawn="1"/>
        </p:nvSpPr>
        <p:spPr>
          <a:xfrm>
            <a:off x="15240" y="3432158"/>
            <a:ext cx="12176760" cy="1862048"/>
          </a:xfrm>
          <a:prstGeom prst="rect">
            <a:avLst/>
          </a:prstGeom>
          <a:noFill/>
        </p:spPr>
        <p:txBody>
          <a:bodyPr wrap="square" rtlCol="0">
            <a:spAutoFit/>
          </a:bodyPr>
          <a:lstStyle/>
          <a:p>
            <a:pPr algn="ctr">
              <a:lnSpc>
                <a:spcPct val="125000"/>
              </a:lnSpc>
            </a:pPr>
            <a:r>
              <a:rPr lang="en-US" sz="3200" dirty="0">
                <a:solidFill>
                  <a:schemeClr val="bg1"/>
                </a:solidFill>
                <a:latin typeface="Calibri Light" panose="020F0302020204030204" pitchFamily="34" charset="0"/>
              </a:rPr>
              <a:t>e.</a:t>
            </a:r>
            <a:r>
              <a:rPr lang="en-US" sz="3200" baseline="0" dirty="0">
                <a:solidFill>
                  <a:schemeClr val="bg1"/>
                </a:solidFill>
                <a:latin typeface="Calibri Light" panose="020F0302020204030204" pitchFamily="34" charset="0"/>
              </a:rPr>
              <a:t> </a:t>
            </a:r>
            <a:r>
              <a:rPr lang="en-US" sz="3200" dirty="0">
                <a:solidFill>
                  <a:schemeClr val="bg1"/>
                </a:solidFill>
                <a:latin typeface="Calibri Light" panose="020F0302020204030204" pitchFamily="34" charset="0"/>
              </a:rPr>
              <a:t>regis@health.nsw.gov.au</a:t>
            </a:r>
          </a:p>
          <a:p>
            <a:pPr algn="ctr">
              <a:lnSpc>
                <a:spcPct val="125000"/>
              </a:lnSpc>
            </a:pPr>
            <a:r>
              <a:rPr lang="en-US" sz="3200" b="1" dirty="0">
                <a:solidFill>
                  <a:schemeClr val="bg1"/>
                </a:solidFill>
                <a:latin typeface="Calibri Light" panose="020F0302020204030204" pitchFamily="34" charset="0"/>
              </a:rPr>
              <a:t>w. regis.health.nsw.gov.au</a:t>
            </a:r>
          </a:p>
          <a:p>
            <a:pPr algn="ctr">
              <a:lnSpc>
                <a:spcPct val="125000"/>
              </a:lnSpc>
            </a:pPr>
            <a:r>
              <a:rPr lang="en-US" sz="2800" b="0" dirty="0">
                <a:solidFill>
                  <a:schemeClr val="bg1"/>
                </a:solidFill>
                <a:latin typeface="Calibri Light" panose="020F0302020204030204" pitchFamily="34" charset="0"/>
              </a:rPr>
              <a:t>@MedResearchNSW</a:t>
            </a:r>
            <a:endParaRPr lang="en-AU" sz="2800" b="0" dirty="0">
              <a:solidFill>
                <a:schemeClr val="bg1"/>
              </a:solidFill>
              <a:latin typeface="Calibri Light" panose="020F0302020204030204" pitchFamily="34" charset="0"/>
            </a:endParaRPr>
          </a:p>
        </p:txBody>
      </p:sp>
      <p:pic>
        <p:nvPicPr>
          <p:cNvPr id="9" name="Picture 2" descr="Image result for twitter white logo"/>
          <p:cNvPicPr>
            <a:picLocks noChangeAspect="1" noChangeArrowheads="1"/>
          </p:cNvPicPr>
          <p:nvPr userDrawn="1"/>
        </p:nvPicPr>
        <p:blipFill>
          <a:blip r:embed="rId4" cstate="screen">
            <a:clrChange>
              <a:clrFrom>
                <a:srgbClr val="060708">
                  <a:alpha val="14902"/>
                </a:srgbClr>
              </a:clrFrom>
              <a:clrTo>
                <a:srgbClr val="060708">
                  <a:alpha val="0"/>
                </a:srgbClr>
              </a:clrTo>
            </a:clrChange>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912124" y="4629827"/>
            <a:ext cx="739793" cy="739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11 Sep 2017</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11 Sep 2017</a:t>
            </a:r>
          </a:p>
        </p:txBody>
      </p:sp>
      <p:sp>
        <p:nvSpPr>
          <p:cNvPr id="5" name="Footer Placeholder 4"/>
          <p:cNvSpPr>
            <a:spLocks noGrp="1"/>
          </p:cNvSpPr>
          <p:nvPr>
            <p:ph type="ftr" sz="quarter" idx="11"/>
          </p:nvPr>
        </p:nvSpPr>
        <p:spPr>
          <a:xfrm rot="16200000">
            <a:off x="9959341" y="4046537"/>
            <a:ext cx="35814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userDrawn="1"/>
        </p:nvSpPr>
        <p:spPr>
          <a:xfrm>
            <a:off x="1102936" y="1480008"/>
            <a:ext cx="10011266" cy="4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11 Sep 2017</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dirty="0"/>
              <a:t>11 Sep 2017</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userDrawn="1"/>
        </p:nvSpPr>
        <p:spPr>
          <a:xfrm>
            <a:off x="1102936" y="1480008"/>
            <a:ext cx="10011266" cy="4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11 Sep 2017</a:t>
            </a: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11 Sep 2017</a:t>
            </a: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11 Sep 2017</a:t>
            </a:r>
          </a:p>
        </p:txBody>
      </p:sp>
      <p:sp>
        <p:nvSpPr>
          <p:cNvPr id="4" name="Footer Placeholder 3"/>
          <p:cNvSpPr>
            <a:spLocks noGrp="1"/>
          </p:cNvSpPr>
          <p:nvPr>
            <p:ph type="ftr" sz="quarter" idx="11"/>
          </p:nvPr>
        </p:nvSpPr>
        <p:spPr>
          <a:xfrm rot="16200000">
            <a:off x="9959341" y="4046537"/>
            <a:ext cx="35814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11 Sep 2017</a:t>
            </a:r>
          </a:p>
        </p:txBody>
      </p:sp>
      <p:sp>
        <p:nvSpPr>
          <p:cNvPr id="4" name="Slide Number Placeholder 3"/>
          <p:cNvSpPr>
            <a:spLocks noGrp="1"/>
          </p:cNvSpPr>
          <p:nvPr>
            <p:ph type="sldNum" sz="quarter" idx="11"/>
          </p:nvPr>
        </p:nvSpPr>
        <p:spPr/>
        <p:txBody>
          <a:bodyPr/>
          <a:lstStyle/>
          <a:p>
            <a:fld id="{4FAB73BC-B049-4115-A692-8D63A059BFB8}" type="slidenum">
              <a:rPr lang="en-US" smtClean="0"/>
              <a:pPr/>
              <a:t>‹#›</a:t>
            </a:fld>
            <a:endParaRPr lang="en-US" dirty="0"/>
          </a:p>
        </p:txBody>
      </p:sp>
      <p:sp>
        <p:nvSpPr>
          <p:cNvPr id="5" name="Title 1"/>
          <p:cNvSpPr>
            <a:spLocks noGrp="1"/>
          </p:cNvSpPr>
          <p:nvPr>
            <p:ph type="title"/>
          </p:nvPr>
        </p:nvSpPr>
        <p:spPr>
          <a:xfrm>
            <a:off x="1792288" y="4800600"/>
            <a:ext cx="7796212" cy="566738"/>
          </a:xfrm>
        </p:spPr>
        <p:txBody>
          <a:bodyPr anchor="b"/>
          <a:lstStyle>
            <a:lvl1pPr algn="l">
              <a:defRPr sz="2000" b="1"/>
            </a:lvl1pPr>
          </a:lstStyle>
          <a:p>
            <a:r>
              <a:rPr lang="en-AU"/>
              <a:t>Click to edit Master title style</a:t>
            </a:r>
            <a:endParaRPr lang="en-US"/>
          </a:p>
        </p:txBody>
      </p:sp>
      <p:sp>
        <p:nvSpPr>
          <p:cNvPr id="6" name="Picture Placeholder 2"/>
          <p:cNvSpPr>
            <a:spLocks noGrp="1"/>
          </p:cNvSpPr>
          <p:nvPr>
            <p:ph type="pic" idx="1"/>
          </p:nvPr>
        </p:nvSpPr>
        <p:spPr>
          <a:xfrm>
            <a:off x="1792288" y="612775"/>
            <a:ext cx="77962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5367338"/>
            <a:ext cx="77962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2" name="Rectangle 1"/>
          <p:cNvSpPr/>
          <p:nvPr userDrawn="1"/>
        </p:nvSpPr>
        <p:spPr>
          <a:xfrm>
            <a:off x="1102936" y="1480008"/>
            <a:ext cx="10011266" cy="4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32225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11 Sep 2017</a:t>
            </a:r>
          </a:p>
        </p:txBody>
      </p:sp>
      <p:sp>
        <p:nvSpPr>
          <p:cNvPr id="3" name="Footer Placeholder 2"/>
          <p:cNvSpPr>
            <a:spLocks noGrp="1"/>
          </p:cNvSpPr>
          <p:nvPr>
            <p:ph type="ftr" sz="quarter" idx="11"/>
          </p:nvPr>
        </p:nvSpPr>
        <p:spPr>
          <a:xfrm rot="16200000">
            <a:off x="9959341" y="4046537"/>
            <a:ext cx="35814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
        <p:nvSpPr>
          <p:cNvPr id="5" name="Rectangle 4"/>
          <p:cNvSpPr/>
          <p:nvPr userDrawn="1"/>
        </p:nvSpPr>
        <p:spPr>
          <a:xfrm>
            <a:off x="1102936" y="1480008"/>
            <a:ext cx="10011266" cy="4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11 Sep 2017</a:t>
            </a:r>
          </a:p>
        </p:txBody>
      </p:sp>
      <p:sp>
        <p:nvSpPr>
          <p:cNvPr id="6" name="Footer Placeholder 5"/>
          <p:cNvSpPr>
            <a:spLocks noGrp="1"/>
          </p:cNvSpPr>
          <p:nvPr>
            <p:ph type="ftr" sz="quarter" idx="11"/>
          </p:nvPr>
        </p:nvSpPr>
        <p:spPr>
          <a:xfrm rot="16200000">
            <a:off x="9959341" y="4046537"/>
            <a:ext cx="35814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8" name="Rectangle 7"/>
          <p:cNvSpPr/>
          <p:nvPr userDrawn="1"/>
        </p:nvSpPr>
        <p:spPr>
          <a:xfrm>
            <a:off x="1102936" y="1480008"/>
            <a:ext cx="10011266" cy="4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1292840" y="0"/>
            <a:ext cx="914400" cy="68580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0206" y="6400800"/>
            <a:ext cx="1904999" cy="365125"/>
          </a:xfrm>
          <a:prstGeom prst="rect">
            <a:avLst/>
          </a:prstGeom>
        </p:spPr>
        <p:txBody>
          <a:bodyPr vert="horz" lIns="91440" tIns="45720" rIns="91440" bIns="45720" rtlCol="0" anchor="ctr"/>
          <a:lstStyle>
            <a:lvl1pPr algn="l">
              <a:defRPr sz="1050" b="0">
                <a:solidFill>
                  <a:schemeClr val="tx2">
                    <a:lumMod val="20000"/>
                    <a:lumOff val="80000"/>
                  </a:schemeClr>
                </a:solidFill>
                <a:latin typeface="Calibri Light" panose="020F0302020204030204" pitchFamily="34" charset="0"/>
              </a:defRPr>
            </a:lvl1pPr>
          </a:lstStyle>
          <a:p>
            <a:fld id="{50A0020D-7A39-419D-9456-2EC5BC898345}" type="datetime5">
              <a:rPr lang="en-AU" smtClean="0"/>
              <a:t>26-Nov-18</a:t>
            </a:fld>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2800">
                <a:solidFill>
                  <a:schemeClr val="tx1">
                    <a:lumMod val="65000"/>
                    <a:lumOff val="35000"/>
                  </a:schemeClr>
                </a:solidFill>
                <a:latin typeface="Calibri Light" panose="020F0302020204030204" pitchFamily="34" charset="0"/>
              </a:defRPr>
            </a:lvl1pPr>
          </a:lstStyle>
          <a:p>
            <a:fld id="{4FAB73BC-B049-4115-A692-8D63A059BFB8}" type="slidenum">
              <a:rPr lang="en-US" smtClean="0"/>
              <a:pPr/>
              <a:t>‹#›</a:t>
            </a:fld>
            <a:endParaRPr lang="en-US" dirty="0"/>
          </a:p>
        </p:txBody>
      </p:sp>
      <p:pic>
        <p:nvPicPr>
          <p:cNvPr id="8" name="Picture 7"/>
          <p:cNvPicPr>
            <a:picLocks noChangeAspect="1"/>
          </p:cNvPicPr>
          <p:nvPr userDrawn="1"/>
        </p:nvPicPr>
        <p:blipFill rotWithShape="1">
          <a:blip r:embed="rId16" cstate="screen">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rcRect/>
          <a:stretch/>
        </p:blipFill>
        <p:spPr>
          <a:xfrm rot="11692328">
            <a:off x="7878270" y="508309"/>
            <a:ext cx="3927391" cy="6153008"/>
          </a:xfrm>
          <a:prstGeom prst="rect">
            <a:avLst/>
          </a:prstGeom>
        </p:spPr>
      </p:pic>
      <p:cxnSp>
        <p:nvCxnSpPr>
          <p:cNvPr id="9" name="Straight Connector 8"/>
          <p:cNvCxnSpPr/>
          <p:nvPr userDrawn="1"/>
        </p:nvCxnSpPr>
        <p:spPr>
          <a:xfrm>
            <a:off x="1261872" y="1691322"/>
            <a:ext cx="9692640" cy="0"/>
          </a:xfrm>
          <a:prstGeom prst="line">
            <a:avLst/>
          </a:prstGeom>
          <a:ln>
            <a:solidFill>
              <a:srgbClr val="CEB888"/>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52" r:id="rId7"/>
    <p:sldLayoutId id="2147483847" r:id="rId8"/>
    <p:sldLayoutId id="2147483848" r:id="rId9"/>
    <p:sldLayoutId id="2147483853" r:id="rId10"/>
    <p:sldLayoutId id="2147483854" r:id="rId11"/>
    <p:sldLayoutId id="2147483849" r:id="rId12"/>
    <p:sldLayoutId id="2147483850" r:id="rId13"/>
    <p:sldLayoutId id="2147483851" r:id="rId14"/>
  </p:sldLayoutIdLst>
  <p:hf hdr="0" ftr="0"/>
  <p:txStyles>
    <p:titleStyle>
      <a:lvl1pPr algn="l" defTabSz="914400" rtl="0" eaLnBrk="1" latinLnBrk="0" hangingPunct="1">
        <a:lnSpc>
          <a:spcPct val="90000"/>
        </a:lnSpc>
        <a:spcBef>
          <a:spcPct val="0"/>
        </a:spcBef>
        <a:buNone/>
        <a:defRPr sz="4400" kern="1200" spc="-50" baseline="0">
          <a:solidFill>
            <a:schemeClr val="tx1"/>
          </a:solidFill>
          <a:latin typeface="Calibri Light" panose="020F0302020204030204" pitchFamily="34" charset="0"/>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400" kern="1200" spc="10" baseline="0">
          <a:solidFill>
            <a:schemeClr val="tx1"/>
          </a:solidFill>
          <a:latin typeface="Calibri Light" panose="020F0302020204030204" pitchFamily="34" charset="0"/>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2000" kern="1200">
          <a:solidFill>
            <a:schemeClr val="tx1">
              <a:lumMod val="85000"/>
              <a:lumOff val="15000"/>
            </a:schemeClr>
          </a:solidFill>
          <a:latin typeface="Calibri Light" panose="020F0302020204030204" pitchFamily="34" charset="0"/>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85000"/>
              <a:lumOff val="15000"/>
            </a:schemeClr>
          </a:solidFill>
          <a:latin typeface="Calibri Light" panose="020F0302020204030204" pitchFamily="34" charset="0"/>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85000"/>
              <a:lumOff val="15000"/>
            </a:schemeClr>
          </a:solidFill>
          <a:latin typeface="Calibri Light" panose="020F0302020204030204" pitchFamily="34" charset="0"/>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85000"/>
              <a:lumOff val="15000"/>
            </a:schemeClr>
          </a:solidFill>
          <a:latin typeface="Calibri Light" panose="020F0302020204030204" pitchFamily="34"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hyperlink" Target="https://regis.health.nsw.gov.a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regis.health.nsw.gov.au/how-t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medicalresearch.nsw.gov.au/national-mutual-acceptanc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1571" y="1831648"/>
            <a:ext cx="9320688" cy="1470025"/>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2800" kern="1200" spc="-50" baseline="0">
                <a:solidFill>
                  <a:schemeClr val="bg1"/>
                </a:solidFill>
                <a:latin typeface="+mj-lt"/>
                <a:ea typeface="+mj-ea"/>
                <a:cs typeface="+mj-cs"/>
              </a:defRPr>
            </a:lvl1pPr>
          </a:lstStyle>
          <a:p>
            <a:r>
              <a:rPr lang="en-AU" sz="4400" dirty="0">
                <a:latin typeface="Calibri Light" panose="020F0302020204030204" pitchFamily="34" charset="0"/>
                <a:cs typeface="Arial" panose="020B0604020202020204" pitchFamily="34" charset="0"/>
              </a:rPr>
              <a:t>Ready Set REGIS!</a:t>
            </a:r>
            <a:endParaRPr lang="en-US" sz="4400" dirty="0">
              <a:latin typeface="Calibri Light" panose="020F0302020204030204" pitchFamily="34" charset="0"/>
              <a:cs typeface="Arial" panose="020B0604020202020204" pitchFamily="34" charset="0"/>
            </a:endParaRPr>
          </a:p>
        </p:txBody>
      </p:sp>
      <p:sp>
        <p:nvSpPr>
          <p:cNvPr id="3" name="Subtitle 2"/>
          <p:cNvSpPr txBox="1">
            <a:spLocks/>
          </p:cNvSpPr>
          <p:nvPr/>
        </p:nvSpPr>
        <p:spPr>
          <a:xfrm>
            <a:off x="5101594" y="3301673"/>
            <a:ext cx="5010664" cy="1650223"/>
          </a:xfrm>
          <a:prstGeom prst="rect">
            <a:avLst/>
          </a:prstGeom>
        </p:spPr>
        <p:txBody>
          <a:bodyPr vert="horz" lIns="91440" tIns="45720" rIns="91440" bIns="45720" rtlCol="0">
            <a:noAutofit/>
          </a:bodyPr>
          <a:lstStyle>
            <a:lvl1pPr marL="0" indent="0" algn="r" defTabSz="914400" rtl="0" eaLnBrk="1" latinLnBrk="0" hangingPunct="1">
              <a:lnSpc>
                <a:spcPct val="95000"/>
              </a:lnSpc>
              <a:spcBef>
                <a:spcPts val="1400"/>
              </a:spcBef>
              <a:spcAft>
                <a:spcPts val="200"/>
              </a:spcAft>
              <a:buClr>
                <a:schemeClr val="accent1"/>
              </a:buClr>
              <a:buSzPct val="80000"/>
              <a:buFont typeface="Arial" pitchFamily="34" charset="0"/>
              <a:buNone/>
              <a:defRPr sz="2000" kern="1200" spc="10" baseline="0">
                <a:solidFill>
                  <a:srgbClr val="CEB888"/>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16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n-AU" dirty="0">
                <a:latin typeface="Calibri Light" panose="020F0302020204030204" pitchFamily="34" charset="0"/>
                <a:cs typeface="Arial" panose="020B0604020202020204" pitchFamily="34" charset="0"/>
              </a:rPr>
              <a:t>Kylie Becker</a:t>
            </a:r>
            <a:br>
              <a:rPr lang="en-AU" dirty="0">
                <a:latin typeface="Calibri Light" panose="020F0302020204030204" pitchFamily="34" charset="0"/>
                <a:cs typeface="Arial" panose="020B0604020202020204" pitchFamily="34" charset="0"/>
              </a:rPr>
            </a:br>
            <a:r>
              <a:rPr lang="en-AU" dirty="0">
                <a:latin typeface="Calibri Light" panose="020F0302020204030204" pitchFamily="34" charset="0"/>
                <a:cs typeface="Arial" panose="020B0604020202020204" pitchFamily="34" charset="0"/>
              </a:rPr>
              <a:t>SME</a:t>
            </a:r>
            <a:br>
              <a:rPr lang="en-AU" dirty="0">
                <a:latin typeface="Calibri Light" panose="020F0302020204030204" pitchFamily="34" charset="0"/>
                <a:cs typeface="Arial" panose="020B0604020202020204" pitchFamily="34" charset="0"/>
              </a:rPr>
            </a:br>
            <a:r>
              <a:rPr lang="en-AU" dirty="0">
                <a:latin typeface="Calibri Light" panose="020F0302020204030204" pitchFamily="34" charset="0"/>
                <a:cs typeface="Arial" panose="020B0604020202020204" pitchFamily="34" charset="0"/>
              </a:rPr>
              <a:t>21 November 2018</a:t>
            </a:r>
            <a:endParaRPr lang="en-US" sz="2000" dirty="0">
              <a:latin typeface="Calibri Light" panose="020F0302020204030204" pitchFamily="34" charset="0"/>
              <a:cs typeface="Arial" panose="020B0604020202020204" pitchFamily="34" charset="0"/>
            </a:endParaRPr>
          </a:p>
        </p:txBody>
      </p:sp>
      <p:sp>
        <p:nvSpPr>
          <p:cNvPr id="5" name="TextBox 4"/>
          <p:cNvSpPr txBox="1"/>
          <p:nvPr/>
        </p:nvSpPr>
        <p:spPr>
          <a:xfrm>
            <a:off x="192379" y="6191088"/>
            <a:ext cx="12341802" cy="430887"/>
          </a:xfrm>
          <a:prstGeom prst="rect">
            <a:avLst/>
          </a:prstGeom>
          <a:noFill/>
        </p:spPr>
        <p:txBody>
          <a:bodyPr wrap="square" rtlCol="0">
            <a:spAutoFit/>
          </a:bodyPr>
          <a:lstStyle/>
          <a:p>
            <a:pPr algn="ctr"/>
            <a:r>
              <a:rPr lang="en-US" sz="2200" kern="1200" dirty="0">
                <a:solidFill>
                  <a:schemeClr val="accent1">
                    <a:lumMod val="20000"/>
                    <a:lumOff val="80000"/>
                  </a:schemeClr>
                </a:solidFill>
                <a:latin typeface="Calibri Light" panose="020F0302020204030204" pitchFamily="34" charset="0"/>
                <a:ea typeface="+mn-ea"/>
                <a:cs typeface="+mn-cs"/>
              </a:rPr>
              <a:t>@MedResearchNSW</a:t>
            </a:r>
            <a:endParaRPr lang="en-AU" sz="2200" kern="1200" dirty="0">
              <a:solidFill>
                <a:schemeClr val="accent1">
                  <a:lumMod val="20000"/>
                  <a:lumOff val="80000"/>
                </a:schemeClr>
              </a:solidFill>
              <a:latin typeface="Calibri Light" panose="020F0302020204030204" pitchFamily="34" charset="0"/>
              <a:ea typeface="+mn-ea"/>
              <a:cs typeface="+mn-cs"/>
            </a:endParaRPr>
          </a:p>
        </p:txBody>
      </p:sp>
      <p:pic>
        <p:nvPicPr>
          <p:cNvPr id="6" name="Picture 2" descr="Image result for twitter white logo"/>
          <p:cNvPicPr>
            <a:picLocks noChangeAspect="1" noChangeArrowheads="1"/>
          </p:cNvPicPr>
          <p:nvPr/>
        </p:nvPicPr>
        <p:blipFill>
          <a:blip r:embed="rId3" cstate="screen">
            <a:clrChange>
              <a:clrFrom>
                <a:srgbClr val="060708">
                  <a:alpha val="14902"/>
                </a:srgbClr>
              </a:clrFrom>
              <a:clrTo>
                <a:srgbClr val="060708">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636745" y="6104921"/>
            <a:ext cx="633997" cy="63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970874"/>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REGIS</a:t>
            </a:r>
            <a:endParaRPr lang="en-AU" dirty="0"/>
          </a:p>
        </p:txBody>
      </p:sp>
      <p:sp>
        <p:nvSpPr>
          <p:cNvPr id="3" name="Content Placeholder 2"/>
          <p:cNvSpPr>
            <a:spLocks noGrp="1"/>
          </p:cNvSpPr>
          <p:nvPr>
            <p:ph idx="1"/>
          </p:nvPr>
        </p:nvSpPr>
        <p:spPr/>
        <p:txBody>
          <a:bodyPr/>
          <a:lstStyle/>
          <a:p>
            <a:r>
              <a:rPr lang="en-US" dirty="0"/>
              <a:t>Create a REGIS login</a:t>
            </a:r>
          </a:p>
          <a:p>
            <a:pPr marL="0" indent="0">
              <a:buNone/>
            </a:pPr>
            <a:r>
              <a:rPr lang="en-AU" dirty="0">
                <a:hlinkClick r:id="rId3"/>
              </a:rPr>
              <a:t>https://regis.health.nsw.gov.au/</a:t>
            </a:r>
            <a:r>
              <a:rPr lang="en-AU" dirty="0"/>
              <a:t> </a:t>
            </a:r>
          </a:p>
          <a:p>
            <a:pPr marL="0" indent="0">
              <a:buNone/>
            </a:pPr>
            <a:endParaRPr lang="en-US" dirty="0"/>
          </a:p>
          <a:p>
            <a:pPr marL="0" indent="0">
              <a:buNone/>
            </a:pPr>
            <a:endParaRPr lang="en-US" dirty="0"/>
          </a:p>
          <a:p>
            <a:pPr marL="0" indent="0">
              <a:buNone/>
            </a:pPr>
            <a:endParaRPr lang="en-AU" dirty="0"/>
          </a:p>
          <a:p>
            <a:r>
              <a:rPr lang="en-US" dirty="0"/>
              <a:t>Read Quick Reference Guides</a:t>
            </a:r>
          </a:p>
          <a:p>
            <a:pPr marL="0" indent="0">
              <a:buNone/>
            </a:pPr>
            <a:r>
              <a:rPr lang="en-US" dirty="0">
                <a:hlinkClick r:id="rId4"/>
              </a:rPr>
              <a:t>https://regis.health.nsw.gov.au/how-to/</a:t>
            </a:r>
            <a:r>
              <a:rPr lang="en-US" dirty="0"/>
              <a:t> </a:t>
            </a:r>
          </a:p>
          <a:p>
            <a:pPr marL="0" indent="0">
              <a:buNone/>
            </a:pPr>
            <a:endParaRPr lang="en-AU" dirty="0"/>
          </a:p>
        </p:txBody>
      </p:sp>
      <p:sp>
        <p:nvSpPr>
          <p:cNvPr id="5" name="Slide Number Placeholder 4"/>
          <p:cNvSpPr>
            <a:spLocks noGrp="1"/>
          </p:cNvSpPr>
          <p:nvPr>
            <p:ph type="sldNum" sz="quarter" idx="12"/>
          </p:nvPr>
        </p:nvSpPr>
        <p:spPr/>
        <p:txBody>
          <a:bodyPr/>
          <a:lstStyle/>
          <a:p>
            <a:fld id="{4FAB73BC-B049-4115-A692-8D63A059BFB8}" type="slidenum">
              <a:rPr lang="en-US" smtClean="0"/>
              <a:t>10</a:t>
            </a:fld>
            <a:endParaRPr lang="en-US" dirty="0"/>
          </a:p>
        </p:txBody>
      </p:sp>
      <p:pic>
        <p:nvPicPr>
          <p:cNvPr id="8" name="Picture 7"/>
          <p:cNvPicPr>
            <a:picLocks noChangeAspect="1"/>
          </p:cNvPicPr>
          <p:nvPr/>
        </p:nvPicPr>
        <p:blipFill>
          <a:blip r:embed="rId5"/>
          <a:stretch>
            <a:fillRect/>
          </a:stretch>
        </p:blipFill>
        <p:spPr>
          <a:xfrm>
            <a:off x="6615682" y="1320451"/>
            <a:ext cx="2879621" cy="1914068"/>
          </a:xfrm>
          <a:prstGeom prst="rect">
            <a:avLst/>
          </a:prstGeom>
        </p:spPr>
      </p:pic>
      <p:pic>
        <p:nvPicPr>
          <p:cNvPr id="9" name="Picture 8"/>
          <p:cNvPicPr>
            <a:picLocks noChangeAspect="1"/>
          </p:cNvPicPr>
          <p:nvPr/>
        </p:nvPicPr>
        <p:blipFill>
          <a:blip r:embed="rId6"/>
          <a:stretch>
            <a:fillRect/>
          </a:stretch>
        </p:blipFill>
        <p:spPr>
          <a:xfrm>
            <a:off x="6749105" y="3314768"/>
            <a:ext cx="2612773" cy="2785119"/>
          </a:xfrm>
          <a:prstGeom prst="rect">
            <a:avLst/>
          </a:prstGeom>
        </p:spPr>
      </p:pic>
      <p:sp>
        <p:nvSpPr>
          <p:cNvPr id="10" name="Rectangle 9"/>
          <p:cNvSpPr/>
          <p:nvPr/>
        </p:nvSpPr>
        <p:spPr>
          <a:xfrm>
            <a:off x="7997587" y="2646013"/>
            <a:ext cx="1497715" cy="5885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267998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Dates</a:t>
            </a:r>
            <a:endParaRPr lang="en-AU" dirty="0"/>
          </a:p>
        </p:txBody>
      </p:sp>
      <p:sp>
        <p:nvSpPr>
          <p:cNvPr id="3" name="Content Placeholder 2"/>
          <p:cNvSpPr>
            <a:spLocks noGrp="1"/>
          </p:cNvSpPr>
          <p:nvPr>
            <p:ph idx="1"/>
          </p:nvPr>
        </p:nvSpPr>
        <p:spPr>
          <a:xfrm>
            <a:off x="1261872" y="1828800"/>
            <a:ext cx="9692640" cy="4351337"/>
          </a:xfrm>
        </p:spPr>
        <p:txBody>
          <a:bodyPr>
            <a:normAutofit/>
          </a:bodyPr>
          <a:lstStyle/>
          <a:p>
            <a:r>
              <a:rPr lang="en-US" sz="3200" b="1" dirty="0"/>
              <a:t>1 December 2018 </a:t>
            </a:r>
            <a:r>
              <a:rPr lang="en-US" sz="3200" dirty="0"/>
              <a:t>– Many NSW Health LHD’s/HRECS will start accepting all new applications in REGIS </a:t>
            </a:r>
          </a:p>
          <a:p>
            <a:pPr lvl="1"/>
            <a:r>
              <a:rPr lang="en-US" sz="2800" dirty="0"/>
              <a:t>Contact the research office before you commence Registration to confirm if they are accepting through REGIS.</a:t>
            </a:r>
          </a:p>
          <a:p>
            <a:pPr marL="274320" lvl="1" indent="0">
              <a:buNone/>
            </a:pPr>
            <a:endParaRPr lang="en-US" sz="2800" dirty="0"/>
          </a:p>
          <a:p>
            <a:r>
              <a:rPr lang="en-US" sz="3200" b="1" dirty="0"/>
              <a:t>April 2019 </a:t>
            </a:r>
            <a:r>
              <a:rPr lang="en-US" sz="3200" dirty="0"/>
              <a:t>– Online forms will not longer accept applications for NSW Health and ACT Health.</a:t>
            </a:r>
            <a:endParaRPr lang="en-AU" sz="3200" dirty="0"/>
          </a:p>
        </p:txBody>
      </p:sp>
      <p:sp>
        <p:nvSpPr>
          <p:cNvPr id="4" name="Date Placeholder 3"/>
          <p:cNvSpPr>
            <a:spLocks noGrp="1"/>
          </p:cNvSpPr>
          <p:nvPr>
            <p:ph type="dt" sz="half" idx="10"/>
          </p:nvPr>
        </p:nvSpPr>
        <p:spPr/>
        <p:txBody>
          <a:bodyPr/>
          <a:lstStyle/>
          <a:p>
            <a:r>
              <a:rPr lang="en-US"/>
              <a:t>11 Sep 2017</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1276612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apply in REGIS</a:t>
            </a:r>
            <a:endParaRPr lang="en-AU" dirty="0"/>
          </a:p>
        </p:txBody>
      </p:sp>
      <p:sp>
        <p:nvSpPr>
          <p:cNvPr id="3" name="Content Placeholder 2"/>
          <p:cNvSpPr>
            <a:spLocks noGrp="1"/>
          </p:cNvSpPr>
          <p:nvPr>
            <p:ph idx="1"/>
          </p:nvPr>
        </p:nvSpPr>
        <p:spPr>
          <a:xfrm>
            <a:off x="1261872" y="1828800"/>
            <a:ext cx="9692640" cy="4807527"/>
          </a:xfrm>
        </p:spPr>
        <p:txBody>
          <a:bodyPr>
            <a:normAutofit/>
          </a:bodyPr>
          <a:lstStyle/>
          <a:p>
            <a:r>
              <a:rPr lang="en-US" dirty="0"/>
              <a:t>Do the following people have a REGIS account?</a:t>
            </a:r>
          </a:p>
          <a:p>
            <a:pPr lvl="1"/>
            <a:r>
              <a:rPr lang="en-US" dirty="0"/>
              <a:t>Coordinating Principal Investigator</a:t>
            </a:r>
          </a:p>
          <a:p>
            <a:pPr lvl="1"/>
            <a:r>
              <a:rPr lang="en-US" dirty="0"/>
              <a:t>Principal Investigator/s</a:t>
            </a:r>
          </a:p>
          <a:p>
            <a:pPr lvl="1"/>
            <a:r>
              <a:rPr lang="en-US" dirty="0"/>
              <a:t>Associate Investigators</a:t>
            </a:r>
          </a:p>
          <a:p>
            <a:pPr lvl="1"/>
            <a:r>
              <a:rPr lang="en-US" dirty="0"/>
              <a:t>Admin Contacts</a:t>
            </a:r>
          </a:p>
          <a:p>
            <a:r>
              <a:rPr lang="en-US" dirty="0"/>
              <a:t>Electronic Documents</a:t>
            </a:r>
          </a:p>
          <a:p>
            <a:pPr lvl="1"/>
            <a:r>
              <a:rPr lang="en-US" dirty="0"/>
              <a:t>Keep filenames as short as possible</a:t>
            </a:r>
          </a:p>
          <a:p>
            <a:pPr lvl="1"/>
            <a:r>
              <a:rPr lang="en-US" dirty="0"/>
              <a:t>Filenames should not contain version numbers or dates </a:t>
            </a:r>
            <a:br>
              <a:rPr lang="en-US" dirty="0"/>
            </a:br>
            <a:r>
              <a:rPr lang="en-US" dirty="0"/>
              <a:t>(these would still appear in the document)</a:t>
            </a:r>
          </a:p>
          <a:p>
            <a:pPr lvl="1"/>
            <a:r>
              <a:rPr lang="en-US" dirty="0"/>
              <a:t>This will assist REGIS in successfully managing versioning in the system</a:t>
            </a:r>
          </a:p>
          <a:p>
            <a:pPr lvl="1"/>
            <a:r>
              <a:rPr lang="en-US" dirty="0"/>
              <a:t>Shorten the amount of time it takes a research office to create an approval notification</a:t>
            </a:r>
          </a:p>
          <a:p>
            <a:pPr lvl="1"/>
            <a:r>
              <a:rPr lang="en-US" dirty="0"/>
              <a:t>Reduce error in approval notifications</a:t>
            </a:r>
          </a:p>
        </p:txBody>
      </p:sp>
      <p:sp>
        <p:nvSpPr>
          <p:cNvPr id="5" name="Slide Number Placeholder 4"/>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14489185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Registering your Project</a:t>
            </a:r>
          </a:p>
        </p:txBody>
      </p:sp>
      <p:sp>
        <p:nvSpPr>
          <p:cNvPr id="3" name="Content Placeholder 2"/>
          <p:cNvSpPr>
            <a:spLocks noGrp="1"/>
          </p:cNvSpPr>
          <p:nvPr>
            <p:ph idx="1"/>
          </p:nvPr>
        </p:nvSpPr>
        <p:spPr/>
        <p:txBody>
          <a:bodyPr/>
          <a:lstStyle/>
          <a:p>
            <a:r>
              <a:rPr lang="en-US" dirty="0"/>
              <a:t>All new applications start with Project Registration</a:t>
            </a:r>
          </a:p>
          <a:p>
            <a:endParaRPr lang="en-US" dirty="0"/>
          </a:p>
          <a:p>
            <a:r>
              <a:rPr lang="en-US" dirty="0"/>
              <a:t>Captures project level information that is shared between the Ethics and Governance Applications (reducing duplication)</a:t>
            </a:r>
          </a:p>
          <a:p>
            <a:endParaRPr lang="en-AU" dirty="0"/>
          </a:p>
          <a:p>
            <a:r>
              <a:rPr lang="en-AU" dirty="0"/>
              <a:t>Anyone with a REGIS account can complete project registration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13297046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rojectRegistration_ARC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16182" y="1325562"/>
            <a:ext cx="9671977" cy="5440363"/>
          </a:xfrm>
        </p:spPr>
      </p:pic>
      <p:sp>
        <p:nvSpPr>
          <p:cNvPr id="5" name="Slide Number Placeholder 4"/>
          <p:cNvSpPr>
            <a:spLocks noGrp="1"/>
          </p:cNvSpPr>
          <p:nvPr>
            <p:ph type="sldNum" sz="quarter" idx="12"/>
          </p:nvPr>
        </p:nvSpPr>
        <p:spPr/>
        <p:txBody>
          <a:bodyPr/>
          <a:lstStyle/>
          <a:p>
            <a:fld id="{4FAB73BC-B049-4115-A692-8D63A059BFB8}" type="slidenum">
              <a:rPr lang="en-US" smtClean="0"/>
              <a:t>14</a:t>
            </a:fld>
            <a:endParaRPr lang="en-US" dirty="0"/>
          </a:p>
        </p:txBody>
      </p:sp>
      <p:sp>
        <p:nvSpPr>
          <p:cNvPr id="9" name="Title 1"/>
          <p:cNvSpPr>
            <a:spLocks noGrp="1"/>
          </p:cNvSpPr>
          <p:nvPr>
            <p:ph type="title"/>
          </p:nvPr>
        </p:nvSpPr>
        <p:spPr>
          <a:xfrm>
            <a:off x="1178745" y="0"/>
            <a:ext cx="9692640" cy="1325562"/>
          </a:xfrm>
        </p:spPr>
        <p:txBody>
          <a:bodyPr/>
          <a:lstStyle/>
          <a:p>
            <a:r>
              <a:rPr lang="en-US" dirty="0"/>
              <a:t>Demo – Project Registration</a:t>
            </a:r>
            <a:endParaRPr lang="en-AU" dirty="0"/>
          </a:p>
        </p:txBody>
      </p:sp>
    </p:spTree>
    <p:extLst>
      <p:ext uri="{BB962C8B-B14F-4D97-AF65-F5344CB8AC3E}">
        <p14:creationId xmlns:p14="http://schemas.microsoft.com/office/powerpoint/2010/main" val="1259122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 Sep 2017</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t>15</a:t>
            </a:fld>
            <a:endParaRPr lang="en-US" dirty="0"/>
          </a:p>
        </p:txBody>
      </p:sp>
      <p:pic>
        <p:nvPicPr>
          <p:cNvPr id="5" name="Picture 4"/>
          <p:cNvPicPr>
            <a:picLocks noChangeAspect="1"/>
          </p:cNvPicPr>
          <p:nvPr/>
        </p:nvPicPr>
        <p:blipFill>
          <a:blip r:embed="rId3"/>
          <a:stretch>
            <a:fillRect/>
          </a:stretch>
        </p:blipFill>
        <p:spPr>
          <a:xfrm>
            <a:off x="64786" y="152077"/>
            <a:ext cx="12087034" cy="6431285"/>
          </a:xfrm>
          <a:prstGeom prst="rect">
            <a:avLst/>
          </a:prstGeom>
        </p:spPr>
      </p:pic>
    </p:spTree>
    <p:extLst>
      <p:ext uri="{BB962C8B-B14F-4D97-AF65-F5344CB8AC3E}">
        <p14:creationId xmlns:p14="http://schemas.microsoft.com/office/powerpoint/2010/main" val="12211315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018" y="-2680"/>
            <a:ext cx="9692640" cy="1325562"/>
          </a:xfrm>
        </p:spPr>
        <p:txBody>
          <a:bodyPr/>
          <a:lstStyle/>
          <a:p>
            <a:r>
              <a:rPr lang="en-US" dirty="0"/>
              <a:t>Demo - HREA</a:t>
            </a:r>
            <a:endParaRPr lang="en-AU" dirty="0"/>
          </a:p>
        </p:txBody>
      </p:sp>
      <p:pic>
        <p:nvPicPr>
          <p:cNvPr id="6" name="HREA_ARC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2704" y="1341991"/>
            <a:ext cx="9650713" cy="5428403"/>
          </a:xfrm>
        </p:spPr>
      </p:pic>
      <p:sp>
        <p:nvSpPr>
          <p:cNvPr id="5" name="Slide Number Placeholder 4"/>
          <p:cNvSpPr>
            <a:spLocks noGrp="1"/>
          </p:cNvSpPr>
          <p:nvPr>
            <p:ph type="sldNum" sz="quarter" idx="12"/>
          </p:nvPr>
        </p:nvSpPr>
        <p:spPr/>
        <p:txBody>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1365322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t>17</a:t>
            </a:fld>
            <a:endParaRPr lang="en-US" dirty="0"/>
          </a:p>
        </p:txBody>
      </p:sp>
      <p:pic>
        <p:nvPicPr>
          <p:cNvPr id="7" name="Picture 6"/>
          <p:cNvPicPr>
            <a:picLocks noChangeAspect="1"/>
          </p:cNvPicPr>
          <p:nvPr/>
        </p:nvPicPr>
        <p:blipFill>
          <a:blip r:embed="rId3"/>
          <a:stretch>
            <a:fillRect/>
          </a:stretch>
        </p:blipFill>
        <p:spPr>
          <a:xfrm>
            <a:off x="1402755" y="228710"/>
            <a:ext cx="8313593" cy="6240352"/>
          </a:xfrm>
          <a:prstGeom prst="rect">
            <a:avLst/>
          </a:prstGeom>
        </p:spPr>
      </p:pic>
    </p:spTree>
    <p:extLst>
      <p:ext uri="{BB962C8B-B14F-4D97-AF65-F5344CB8AC3E}">
        <p14:creationId xmlns:p14="http://schemas.microsoft.com/office/powerpoint/2010/main" val="3930169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126087" y="478400"/>
            <a:ext cx="7766058" cy="5812574"/>
          </a:xfrm>
          <a:prstGeom prst="rect">
            <a:avLst/>
          </a:prstGeom>
        </p:spPr>
      </p:pic>
      <p:sp>
        <p:nvSpPr>
          <p:cNvPr id="5" name="Slide Number Placeholder 4"/>
          <p:cNvSpPr>
            <a:spLocks noGrp="1"/>
          </p:cNvSpPr>
          <p:nvPr>
            <p:ph type="sldNum" sz="quarter" idx="12"/>
          </p:nvPr>
        </p:nvSpPr>
        <p:spPr/>
        <p:txBody>
          <a:bodyPr/>
          <a:lstStyle/>
          <a:p>
            <a:fld id="{4FAB73BC-B049-4115-A692-8D63A059BFB8}" type="slidenum">
              <a:rPr lang="en-US" smtClean="0"/>
              <a:t>18</a:t>
            </a:fld>
            <a:endParaRPr lang="en-US" dirty="0"/>
          </a:p>
        </p:txBody>
      </p:sp>
    </p:spTree>
    <p:extLst>
      <p:ext uri="{BB962C8B-B14F-4D97-AF65-F5344CB8AC3E}">
        <p14:creationId xmlns:p14="http://schemas.microsoft.com/office/powerpoint/2010/main" val="3044715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TE_ARC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2705" y="1276323"/>
            <a:ext cx="9759512" cy="5489601"/>
          </a:xfrm>
        </p:spPr>
      </p:pic>
      <p:sp>
        <p:nvSpPr>
          <p:cNvPr id="5" name="Slide Number Placeholder 4"/>
          <p:cNvSpPr>
            <a:spLocks noGrp="1"/>
          </p:cNvSpPr>
          <p:nvPr>
            <p:ph type="sldNum" sz="quarter" idx="12"/>
          </p:nvPr>
        </p:nvSpPr>
        <p:spPr/>
        <p:txBody>
          <a:bodyPr/>
          <a:lstStyle/>
          <a:p>
            <a:fld id="{4FAB73BC-B049-4115-A692-8D63A059BFB8}" type="slidenum">
              <a:rPr lang="en-US" smtClean="0"/>
              <a:t>19</a:t>
            </a:fld>
            <a:endParaRPr lang="en-US" dirty="0"/>
          </a:p>
        </p:txBody>
      </p:sp>
      <p:sp>
        <p:nvSpPr>
          <p:cNvPr id="6" name="Title 1"/>
          <p:cNvSpPr>
            <a:spLocks noGrp="1"/>
          </p:cNvSpPr>
          <p:nvPr>
            <p:ph type="title"/>
          </p:nvPr>
        </p:nvSpPr>
        <p:spPr>
          <a:xfrm>
            <a:off x="1261872" y="-22174"/>
            <a:ext cx="9692640" cy="1325562"/>
          </a:xfrm>
        </p:spPr>
        <p:txBody>
          <a:bodyPr/>
          <a:lstStyle/>
          <a:p>
            <a:r>
              <a:rPr lang="en-US" dirty="0"/>
              <a:t>Demo – Site Application</a:t>
            </a:r>
            <a:endParaRPr lang="en-AU" dirty="0"/>
          </a:p>
        </p:txBody>
      </p:sp>
    </p:spTree>
    <p:extLst>
      <p:ext uri="{BB962C8B-B14F-4D97-AF65-F5344CB8AC3E}">
        <p14:creationId xmlns:p14="http://schemas.microsoft.com/office/powerpoint/2010/main" val="3593325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AU" dirty="0"/>
          </a:p>
        </p:txBody>
      </p:sp>
      <p:sp>
        <p:nvSpPr>
          <p:cNvPr id="3" name="Content Placeholder 2"/>
          <p:cNvSpPr>
            <a:spLocks noGrp="1"/>
          </p:cNvSpPr>
          <p:nvPr>
            <p:ph idx="1"/>
          </p:nvPr>
        </p:nvSpPr>
        <p:spPr/>
        <p:txBody>
          <a:bodyPr>
            <a:normAutofit lnSpcReduction="10000"/>
          </a:bodyPr>
          <a:lstStyle/>
          <a:p>
            <a:pPr marL="901700" indent="-901700">
              <a:buNone/>
              <a:tabLst>
                <a:tab pos="901700" algn="l"/>
              </a:tabLst>
            </a:pPr>
            <a:r>
              <a:rPr lang="en-US" b="1" dirty="0"/>
              <a:t>2012	</a:t>
            </a:r>
            <a:r>
              <a:rPr lang="en-US" dirty="0"/>
              <a:t>The NSW Government undertook a strategic review of health and medical research in NSW. 	</a:t>
            </a:r>
          </a:p>
          <a:p>
            <a:pPr marL="901700" lvl="1" indent="-901700">
              <a:buNone/>
              <a:tabLst>
                <a:tab pos="901700" algn="l"/>
              </a:tabLst>
            </a:pPr>
            <a:r>
              <a:rPr lang="en-US" dirty="0"/>
              <a:t>	Among the recommendations was the need to improve the information system to streamline ethics approval and site assessment processes.</a:t>
            </a:r>
          </a:p>
          <a:p>
            <a:pPr marL="901700" indent="-901700">
              <a:buNone/>
              <a:tabLst>
                <a:tab pos="901700" algn="l"/>
              </a:tabLst>
            </a:pPr>
            <a:r>
              <a:rPr lang="en-US" b="1" dirty="0"/>
              <a:t>2016	</a:t>
            </a:r>
            <a:r>
              <a:rPr lang="en-US" dirty="0"/>
              <a:t>The contract end approached for the current system used in NSW (AU-RED/Online Forms)</a:t>
            </a:r>
          </a:p>
          <a:p>
            <a:pPr marL="901700" lvl="1" indent="-901700">
              <a:buNone/>
              <a:tabLst>
                <a:tab pos="901700" algn="l"/>
              </a:tabLst>
            </a:pPr>
            <a:r>
              <a:rPr lang="en-US" dirty="0"/>
              <a:t>	NSW Health was obliged to undertake a competitive procurement process. </a:t>
            </a:r>
          </a:p>
          <a:p>
            <a:pPr marL="901700" indent="-901700">
              <a:buNone/>
              <a:tabLst>
                <a:tab pos="901700" algn="l"/>
              </a:tabLst>
            </a:pPr>
            <a:r>
              <a:rPr lang="en-US" b="1" dirty="0"/>
              <a:t>2017	</a:t>
            </a:r>
            <a:r>
              <a:rPr lang="en-US" dirty="0"/>
              <a:t>Solution developer, F1 Solutions Pty Limited, was announced at the successful tender.</a:t>
            </a:r>
          </a:p>
          <a:p>
            <a:pPr marL="901700" indent="-901700">
              <a:buNone/>
              <a:tabLst>
                <a:tab pos="901700" algn="l"/>
              </a:tabLst>
            </a:pPr>
            <a:r>
              <a:rPr lang="en-US" b="1" dirty="0"/>
              <a:t>2018	</a:t>
            </a:r>
            <a:r>
              <a:rPr lang="en-US" dirty="0"/>
              <a:t>REGIS was soft launched into most NSW Health LHD’s and ACT Health </a:t>
            </a:r>
          </a:p>
          <a:p>
            <a:endParaRPr lang="en-AU" dirty="0"/>
          </a:p>
          <a:p>
            <a:endParaRPr lang="en-US" dirty="0"/>
          </a:p>
          <a:p>
            <a:pPr lvl="1"/>
            <a:endParaRPr lang="en-US" dirty="0"/>
          </a:p>
          <a:p>
            <a:endParaRPr lang="en-US" dirty="0"/>
          </a:p>
          <a:p>
            <a:endParaRPr lang="en-AU" dirty="0"/>
          </a:p>
        </p:txBody>
      </p:sp>
      <p:sp>
        <p:nvSpPr>
          <p:cNvPr id="5" name="Slide Number Placeholder 4"/>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32274374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1072705" y="504680"/>
            <a:ext cx="7706678" cy="5667520"/>
          </a:xfrm>
          <a:prstGeom prst="rect">
            <a:avLst/>
          </a:prstGeom>
        </p:spPr>
      </p:pic>
      <p:sp>
        <p:nvSpPr>
          <p:cNvPr id="5" name="Slide Number Placeholder 4"/>
          <p:cNvSpPr>
            <a:spLocks noGrp="1"/>
          </p:cNvSpPr>
          <p:nvPr>
            <p:ph type="sldNum" sz="quarter" idx="12"/>
          </p:nvPr>
        </p:nvSpPr>
        <p:spPr/>
        <p:txBody>
          <a:bodyPr/>
          <a:lstStyle/>
          <a:p>
            <a:fld id="{4FAB73BC-B049-4115-A692-8D63A059BFB8}" type="slidenum">
              <a:rPr lang="en-US" smtClean="0"/>
              <a:t>20</a:t>
            </a:fld>
            <a:endParaRPr lang="en-US" dirty="0"/>
          </a:p>
        </p:txBody>
      </p:sp>
    </p:spTree>
    <p:extLst>
      <p:ext uri="{BB962C8B-B14F-4D97-AF65-F5344CB8AC3E}">
        <p14:creationId xmlns:p14="http://schemas.microsoft.com/office/powerpoint/2010/main" val="929152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74033" y="96982"/>
            <a:ext cx="10977484" cy="6668943"/>
          </a:xfrm>
          <a:prstGeom prst="rect">
            <a:avLst/>
          </a:prstGeom>
        </p:spPr>
      </p:pic>
      <p:sp>
        <p:nvSpPr>
          <p:cNvPr id="5" name="Slide Number Placeholder 4"/>
          <p:cNvSpPr>
            <a:spLocks noGrp="1"/>
          </p:cNvSpPr>
          <p:nvPr>
            <p:ph type="sldNum" sz="quarter" idx="12"/>
          </p:nvPr>
        </p:nvSpPr>
        <p:spPr/>
        <p:txBody>
          <a:bodyPr/>
          <a:lstStyle/>
          <a:p>
            <a:fld id="{4FAB73BC-B049-4115-A692-8D63A059BFB8}" type="slidenum">
              <a:rPr lang="en-US" smtClean="0"/>
              <a:t>21</a:t>
            </a:fld>
            <a:endParaRPr lang="en-US" dirty="0"/>
          </a:p>
        </p:txBody>
      </p:sp>
    </p:spTree>
    <p:extLst>
      <p:ext uri="{BB962C8B-B14F-4D97-AF65-F5344CB8AC3E}">
        <p14:creationId xmlns:p14="http://schemas.microsoft.com/office/powerpoint/2010/main" val="934846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NMA multi-centre studies</a:t>
            </a:r>
            <a:endParaRPr lang="en-AU" dirty="0"/>
          </a:p>
        </p:txBody>
      </p:sp>
      <p:pic>
        <p:nvPicPr>
          <p:cNvPr id="4" name="Picture 3"/>
          <p:cNvPicPr>
            <a:picLocks noChangeAspect="1"/>
          </p:cNvPicPr>
          <p:nvPr/>
        </p:nvPicPr>
        <p:blipFill rotWithShape="1">
          <a:blip r:embed="rId3"/>
          <a:srcRect l="62668" t="26775" r="12546" b="26498"/>
          <a:stretch/>
        </p:blipFill>
        <p:spPr>
          <a:xfrm>
            <a:off x="2539418" y="1710363"/>
            <a:ext cx="8415094" cy="4461837"/>
          </a:xfrm>
          <a:prstGeom prst="rect">
            <a:avLst/>
          </a:prstGeom>
        </p:spPr>
      </p:pic>
      <p:sp>
        <p:nvSpPr>
          <p:cNvPr id="13" name="Rectangle 12"/>
          <p:cNvSpPr/>
          <p:nvPr/>
        </p:nvSpPr>
        <p:spPr>
          <a:xfrm>
            <a:off x="149834" y="1909956"/>
            <a:ext cx="2203222" cy="1754326"/>
          </a:xfrm>
          <a:prstGeom prst="rect">
            <a:avLst/>
          </a:prstGeom>
        </p:spPr>
        <p:txBody>
          <a:bodyPr wrap="square">
            <a:spAutoFit/>
          </a:bodyPr>
          <a:lstStyle/>
          <a:p>
            <a:pPr>
              <a:tabLst>
                <a:tab pos="268288" algn="l"/>
              </a:tabLst>
            </a:pPr>
            <a:r>
              <a:rPr lang="en-US" sz="1200" spc="10" dirty="0">
                <a:solidFill>
                  <a:srgbClr val="000000"/>
                </a:solidFill>
                <a:latin typeface="Calibri Light" panose="020F0302020204030204" pitchFamily="34" charset="0"/>
              </a:rPr>
              <a:t>Project Registration: </a:t>
            </a:r>
          </a:p>
          <a:p>
            <a:pPr marL="354013" lvl="1" indent="-268288">
              <a:tabLst>
                <a:tab pos="354013" algn="l"/>
              </a:tabLst>
            </a:pPr>
            <a:r>
              <a:rPr lang="en-AU" sz="1200" b="1" dirty="0">
                <a:latin typeface="Calibri Light" panose="020F0302020204030204" pitchFamily="34" charset="0"/>
              </a:rPr>
              <a:t>A1	</a:t>
            </a:r>
            <a:r>
              <a:rPr lang="en-AU" sz="1200" dirty="0">
                <a:latin typeface="Calibri Light" panose="020F0302020204030204" pitchFamily="34" charset="0"/>
              </a:rPr>
              <a:t>Has an application for ethics review of this project previously been submitted to a recognised HREC?</a:t>
            </a:r>
          </a:p>
          <a:p>
            <a:pPr marL="354013" lvl="1" indent="-268288">
              <a:tabLst>
                <a:tab pos="354013" algn="l"/>
              </a:tabLst>
            </a:pPr>
            <a:r>
              <a:rPr lang="en-AU" sz="1200" b="1" dirty="0">
                <a:latin typeface="Calibri Light" panose="020F0302020204030204" pitchFamily="34" charset="0"/>
              </a:rPr>
              <a:t>A5</a:t>
            </a:r>
            <a:r>
              <a:rPr lang="en-AU" sz="1200" dirty="0">
                <a:latin typeface="Calibri Light" panose="020F0302020204030204" pitchFamily="34" charset="0"/>
              </a:rPr>
              <a:t>	Was/Is application being reviewed under NMA scheme?</a:t>
            </a:r>
          </a:p>
        </p:txBody>
      </p:sp>
      <p:sp>
        <p:nvSpPr>
          <p:cNvPr id="15" name="TextBox 14"/>
          <p:cNvSpPr txBox="1"/>
          <p:nvPr/>
        </p:nvSpPr>
        <p:spPr>
          <a:xfrm>
            <a:off x="2816352" y="6320662"/>
            <a:ext cx="6583680" cy="584775"/>
          </a:xfrm>
          <a:prstGeom prst="rect">
            <a:avLst/>
          </a:prstGeom>
          <a:noFill/>
        </p:spPr>
        <p:txBody>
          <a:bodyPr wrap="square" rtlCol="0">
            <a:spAutoFit/>
          </a:bodyPr>
          <a:lstStyle/>
          <a:p>
            <a:r>
              <a:rPr lang="en-US" sz="1600">
                <a:latin typeface="Calibri Light" panose="020F0302020204030204" pitchFamily="34" charset="0"/>
                <a:hlinkClick r:id="rId4"/>
              </a:rPr>
              <a:t>https://www.medicalresearch.nsw.gov.au/national-mutual-acceptance/</a:t>
            </a:r>
            <a:r>
              <a:rPr lang="en-US" sz="1600">
                <a:latin typeface="Calibri Light" panose="020F0302020204030204" pitchFamily="34" charset="0"/>
              </a:rPr>
              <a:t> </a:t>
            </a:r>
          </a:p>
          <a:p>
            <a:endParaRPr lang="en-AU" sz="1600" dirty="0">
              <a:latin typeface="Calibri Light" panose="020F0302020204030204" pitchFamily="34" charset="0"/>
            </a:endParaRPr>
          </a:p>
        </p:txBody>
      </p:sp>
    </p:spTree>
    <p:extLst>
      <p:ext uri="{BB962C8B-B14F-4D97-AF65-F5344CB8AC3E}">
        <p14:creationId xmlns:p14="http://schemas.microsoft.com/office/powerpoint/2010/main" val="40723302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t>23</a:t>
            </a:fld>
            <a:endParaRPr lang="en-US" dirty="0"/>
          </a:p>
        </p:txBody>
      </p:sp>
    </p:spTree>
    <p:extLst>
      <p:ext uri="{BB962C8B-B14F-4D97-AF65-F5344CB8AC3E}">
        <p14:creationId xmlns:p14="http://schemas.microsoft.com/office/powerpoint/2010/main" val="840429415"/>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AB73BC-B049-4115-A692-8D63A059BFB8}" type="slidenum">
              <a:rPr lang="en-US" smtClean="0"/>
              <a:t>3</a:t>
            </a:fld>
            <a:endParaRPr lang="en-US" dirty="0"/>
          </a:p>
        </p:txBody>
      </p:sp>
      <p:graphicFrame>
        <p:nvGraphicFramePr>
          <p:cNvPr id="4" name="Content Placeholder 7"/>
          <p:cNvGraphicFramePr>
            <a:graphicFrameLocks/>
          </p:cNvGraphicFramePr>
          <p:nvPr>
            <p:extLst>
              <p:ext uri="{D42A27DB-BD31-4B8C-83A1-F6EECF244321}">
                <p14:modId xmlns:p14="http://schemas.microsoft.com/office/powerpoint/2010/main" val="1933440227"/>
              </p:ext>
            </p:extLst>
          </p:nvPr>
        </p:nvGraphicFramePr>
        <p:xfrm>
          <a:off x="359238" y="545432"/>
          <a:ext cx="9710737" cy="563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579" y="2214350"/>
            <a:ext cx="2808792" cy="2134824"/>
          </a:xfrm>
          <a:prstGeom prst="rect">
            <a:avLst/>
          </a:prstGeom>
        </p:spPr>
      </p:pic>
      <p:sp>
        <p:nvSpPr>
          <p:cNvPr id="7" name="TextBox 6"/>
          <p:cNvSpPr txBox="1"/>
          <p:nvPr/>
        </p:nvSpPr>
        <p:spPr>
          <a:xfrm>
            <a:off x="475488" y="768096"/>
            <a:ext cx="2913888" cy="523220"/>
          </a:xfrm>
          <a:prstGeom prst="rect">
            <a:avLst/>
          </a:prstGeom>
          <a:noFill/>
        </p:spPr>
        <p:txBody>
          <a:bodyPr wrap="square" rtlCol="0">
            <a:spAutoFit/>
          </a:bodyPr>
          <a:lstStyle/>
          <a:p>
            <a:r>
              <a:rPr lang="en-AU" sz="2800" dirty="0">
                <a:latin typeface="Calibri Light" panose="020F0302020204030204" pitchFamily="34" charset="0"/>
              </a:rPr>
              <a:t>How will it help?</a:t>
            </a:r>
          </a:p>
        </p:txBody>
      </p:sp>
    </p:spTree>
    <p:extLst>
      <p:ext uri="{BB962C8B-B14F-4D97-AF65-F5344CB8AC3E}">
        <p14:creationId xmlns:p14="http://schemas.microsoft.com/office/powerpoint/2010/main" val="14381344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AB73BC-B049-4115-A692-8D63A059BFB8}" type="slidenum">
              <a:rPr lang="en-US" smtClean="0"/>
              <a:t>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860" y="1776931"/>
            <a:ext cx="2808792" cy="2134824"/>
          </a:xfrm>
          <a:prstGeom prst="rect">
            <a:avLst/>
          </a:prstGeom>
        </p:spPr>
      </p:pic>
      <p:grpSp>
        <p:nvGrpSpPr>
          <p:cNvPr id="18" name="Group 17"/>
          <p:cNvGrpSpPr/>
          <p:nvPr/>
        </p:nvGrpSpPr>
        <p:grpSpPr>
          <a:xfrm flipH="1">
            <a:off x="242683" y="254948"/>
            <a:ext cx="4783177" cy="6058824"/>
            <a:chOff x="4091677" y="162350"/>
            <a:chExt cx="4783177" cy="6058824"/>
          </a:xfrm>
        </p:grpSpPr>
        <p:sp>
          <p:nvSpPr>
            <p:cNvPr id="2" name="Oval 1"/>
            <p:cNvSpPr/>
            <p:nvPr/>
          </p:nvSpPr>
          <p:spPr>
            <a:xfrm>
              <a:off x="4720712" y="162350"/>
              <a:ext cx="1872000" cy="18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Research Applicants</a:t>
              </a:r>
            </a:p>
          </p:txBody>
        </p:sp>
        <p:sp>
          <p:nvSpPr>
            <p:cNvPr id="7" name="Oval 6"/>
            <p:cNvSpPr/>
            <p:nvPr/>
          </p:nvSpPr>
          <p:spPr>
            <a:xfrm>
              <a:off x="7002854" y="1090253"/>
              <a:ext cx="1872000" cy="18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Research Offices</a:t>
              </a:r>
            </a:p>
          </p:txBody>
        </p:sp>
        <p:sp>
          <p:nvSpPr>
            <p:cNvPr id="8" name="Oval 7"/>
            <p:cNvSpPr/>
            <p:nvPr/>
          </p:nvSpPr>
          <p:spPr>
            <a:xfrm>
              <a:off x="6749562" y="3176978"/>
              <a:ext cx="1872000" cy="18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HRECs</a:t>
              </a:r>
            </a:p>
          </p:txBody>
        </p:sp>
        <p:sp>
          <p:nvSpPr>
            <p:cNvPr id="9" name="Oval 8"/>
            <p:cNvSpPr/>
            <p:nvPr/>
          </p:nvSpPr>
          <p:spPr>
            <a:xfrm>
              <a:off x="4801024" y="4349174"/>
              <a:ext cx="1872000" cy="18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Ministry - OHMR</a:t>
              </a:r>
            </a:p>
          </p:txBody>
        </p:sp>
        <p:cxnSp>
          <p:nvCxnSpPr>
            <p:cNvPr id="10" name="Straight Connector 9"/>
            <p:cNvCxnSpPr>
              <a:stCxn id="2" idx="3"/>
            </p:cNvCxnSpPr>
            <p:nvPr/>
          </p:nvCxnSpPr>
          <p:spPr>
            <a:xfrm flipH="1">
              <a:off x="4155311" y="1760202"/>
              <a:ext cx="839549" cy="878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2"/>
            </p:cNvCxnSpPr>
            <p:nvPr/>
          </p:nvCxnSpPr>
          <p:spPr>
            <a:xfrm flipH="1">
              <a:off x="4122850" y="2026253"/>
              <a:ext cx="2880004" cy="1150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2"/>
            </p:cNvCxnSpPr>
            <p:nvPr/>
          </p:nvCxnSpPr>
          <p:spPr>
            <a:xfrm flipH="1" flipV="1">
              <a:off x="4216511" y="3525336"/>
              <a:ext cx="2533051" cy="587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1"/>
            </p:cNvCxnSpPr>
            <p:nvPr/>
          </p:nvCxnSpPr>
          <p:spPr>
            <a:xfrm flipH="1" flipV="1">
              <a:off x="4091677" y="3819157"/>
              <a:ext cx="983495" cy="804165"/>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flipH="1">
            <a:off x="4558256" y="4685529"/>
            <a:ext cx="1872000" cy="18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Heads of </a:t>
            </a:r>
            <a:r>
              <a:rPr lang="en-AU" dirty="0" err="1"/>
              <a:t>Dept</a:t>
            </a:r>
            <a:r>
              <a:rPr lang="en-AU" dirty="0"/>
              <a:t> (SSA)</a:t>
            </a:r>
          </a:p>
        </p:txBody>
      </p:sp>
      <p:cxnSp>
        <p:nvCxnSpPr>
          <p:cNvPr id="20" name="Straight Connector 19"/>
          <p:cNvCxnSpPr>
            <a:stCxn id="19" idx="0"/>
          </p:cNvCxnSpPr>
          <p:nvPr/>
        </p:nvCxnSpPr>
        <p:spPr>
          <a:xfrm flipV="1">
            <a:off x="5494256" y="4113484"/>
            <a:ext cx="96316" cy="572045"/>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30240" y="479937"/>
            <a:ext cx="3182112" cy="523220"/>
          </a:xfrm>
          <a:prstGeom prst="rect">
            <a:avLst/>
          </a:prstGeom>
          <a:noFill/>
        </p:spPr>
        <p:txBody>
          <a:bodyPr wrap="square" rtlCol="0">
            <a:spAutoFit/>
          </a:bodyPr>
          <a:lstStyle/>
          <a:p>
            <a:r>
              <a:rPr lang="en-AU" sz="2800" dirty="0">
                <a:latin typeface="Calibri Light" panose="020F0302020204030204" pitchFamily="34" charset="0"/>
              </a:rPr>
              <a:t>Who are the users?</a:t>
            </a:r>
          </a:p>
        </p:txBody>
      </p:sp>
    </p:spTree>
    <p:extLst>
      <p:ext uri="{BB962C8B-B14F-4D97-AF65-F5344CB8AC3E}">
        <p14:creationId xmlns:p14="http://schemas.microsoft.com/office/powerpoint/2010/main" val="36889990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Application process - ETH </a:t>
            </a:r>
            <a:r>
              <a:rPr lang="en-AU" sz="2400" dirty="0"/>
              <a:t>(perfect application!)</a:t>
            </a:r>
            <a:endParaRPr lang="en-AU" dirty="0"/>
          </a:p>
        </p:txBody>
      </p:sp>
      <p:sp>
        <p:nvSpPr>
          <p:cNvPr id="5" name="Slide Number Placeholder 4"/>
          <p:cNvSpPr>
            <a:spLocks noGrp="1"/>
          </p:cNvSpPr>
          <p:nvPr>
            <p:ph type="sldNum" sz="quarter" idx="12"/>
          </p:nvPr>
        </p:nvSpPr>
        <p:spPr/>
        <p:txBody>
          <a:bodyPr/>
          <a:lstStyle/>
          <a:p>
            <a:fld id="{4FAB73BC-B049-4115-A692-8D63A059BFB8}" type="slidenum">
              <a:rPr lang="en-US" smtClean="0"/>
              <a:t>5</a:t>
            </a:fld>
            <a:endParaRPr lang="en-US" dirty="0"/>
          </a:p>
        </p:txBody>
      </p:sp>
      <p:grpSp>
        <p:nvGrpSpPr>
          <p:cNvPr id="14" name="Group 13"/>
          <p:cNvGrpSpPr/>
          <p:nvPr/>
        </p:nvGrpSpPr>
        <p:grpSpPr>
          <a:xfrm>
            <a:off x="1393603" y="1900389"/>
            <a:ext cx="8765715" cy="657224"/>
            <a:chOff x="453580" y="1981201"/>
            <a:chExt cx="8765715" cy="657224"/>
          </a:xfrm>
        </p:grpSpPr>
        <p:sp>
          <p:nvSpPr>
            <p:cNvPr id="9" name="Rectangle: Rounded Corners 8"/>
            <p:cNvSpPr/>
            <p:nvPr/>
          </p:nvSpPr>
          <p:spPr>
            <a:xfrm>
              <a:off x="453580" y="1987776"/>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preparation</a:t>
              </a:r>
            </a:p>
          </p:txBody>
        </p:sp>
        <p:sp>
          <p:nvSpPr>
            <p:cNvPr id="10" name="Rectangle: Rounded Corners 9"/>
            <p:cNvSpPr/>
            <p:nvPr/>
          </p:nvSpPr>
          <p:spPr>
            <a:xfrm>
              <a:off x="2851610" y="1987775"/>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submitted to Research Office</a:t>
              </a:r>
            </a:p>
          </p:txBody>
        </p:sp>
        <p:sp>
          <p:nvSpPr>
            <p:cNvPr id="11" name="Rectangle: Rounded Corners 10"/>
            <p:cNvSpPr/>
            <p:nvPr/>
          </p:nvSpPr>
          <p:spPr>
            <a:xfrm>
              <a:off x="5249640" y="1987774"/>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review</a:t>
              </a:r>
            </a:p>
          </p:txBody>
        </p:sp>
        <p:sp>
          <p:nvSpPr>
            <p:cNvPr id="12" name="Rectangle: Rounded Corners 11"/>
            <p:cNvSpPr/>
            <p:nvPr/>
          </p:nvSpPr>
          <p:spPr>
            <a:xfrm>
              <a:off x="7647670" y="1981201"/>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decision</a:t>
              </a:r>
            </a:p>
          </p:txBody>
        </p:sp>
      </p:grpSp>
      <p:sp>
        <p:nvSpPr>
          <p:cNvPr id="17" name="Oval 16"/>
          <p:cNvSpPr/>
          <p:nvPr/>
        </p:nvSpPr>
        <p:spPr>
          <a:xfrm>
            <a:off x="1729415" y="2664711"/>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In-progress</a:t>
            </a:r>
          </a:p>
        </p:txBody>
      </p:sp>
      <p:sp>
        <p:nvSpPr>
          <p:cNvPr id="19" name="Oval 18"/>
          <p:cNvSpPr/>
          <p:nvPr/>
        </p:nvSpPr>
        <p:spPr>
          <a:xfrm>
            <a:off x="4127445" y="2664711"/>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Submitted</a:t>
            </a:r>
          </a:p>
        </p:txBody>
      </p:sp>
      <p:sp>
        <p:nvSpPr>
          <p:cNvPr id="20" name="Oval 19"/>
          <p:cNvSpPr/>
          <p:nvPr/>
        </p:nvSpPr>
        <p:spPr>
          <a:xfrm>
            <a:off x="7155995" y="2664711"/>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Eligible</a:t>
            </a:r>
          </a:p>
        </p:txBody>
      </p:sp>
      <p:sp>
        <p:nvSpPr>
          <p:cNvPr id="21" name="Oval 20"/>
          <p:cNvSpPr/>
          <p:nvPr/>
        </p:nvSpPr>
        <p:spPr>
          <a:xfrm>
            <a:off x="7155995" y="3878784"/>
            <a:ext cx="900000" cy="9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Assigned to meeting</a:t>
            </a:r>
          </a:p>
        </p:txBody>
      </p:sp>
      <p:sp>
        <p:nvSpPr>
          <p:cNvPr id="23" name="Oval 22"/>
          <p:cNvSpPr/>
          <p:nvPr/>
        </p:nvSpPr>
        <p:spPr>
          <a:xfrm>
            <a:off x="8923505" y="2664711"/>
            <a:ext cx="900000" cy="9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Approved</a:t>
            </a:r>
          </a:p>
        </p:txBody>
      </p:sp>
      <p:sp>
        <p:nvSpPr>
          <p:cNvPr id="24" name="Oval 23"/>
          <p:cNvSpPr/>
          <p:nvPr/>
        </p:nvSpPr>
        <p:spPr>
          <a:xfrm>
            <a:off x="7155995" y="5166745"/>
            <a:ext cx="900000" cy="9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Under review</a:t>
            </a:r>
          </a:p>
        </p:txBody>
      </p:sp>
      <p:cxnSp>
        <p:nvCxnSpPr>
          <p:cNvPr id="26" name="Straight Arrow Connector 25"/>
          <p:cNvCxnSpPr>
            <a:stCxn id="17" idx="6"/>
            <a:endCxn id="19" idx="2"/>
          </p:cNvCxnSpPr>
          <p:nvPr/>
        </p:nvCxnSpPr>
        <p:spPr>
          <a:xfrm>
            <a:off x="2629415" y="3114711"/>
            <a:ext cx="149803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0" idx="4"/>
            <a:endCxn id="21" idx="0"/>
          </p:cNvCxnSpPr>
          <p:nvPr/>
        </p:nvCxnSpPr>
        <p:spPr>
          <a:xfrm>
            <a:off x="7605995" y="3564711"/>
            <a:ext cx="0" cy="3140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p:cNvCxnSpPr>
            <a:stCxn id="24" idx="6"/>
            <a:endCxn id="23" idx="2"/>
          </p:cNvCxnSpPr>
          <p:nvPr/>
        </p:nvCxnSpPr>
        <p:spPr>
          <a:xfrm flipV="1">
            <a:off x="8055995" y="3114711"/>
            <a:ext cx="867510" cy="2502034"/>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140305" y="2068549"/>
            <a:ext cx="551314" cy="320899"/>
            <a:chOff x="3102205" y="2225561"/>
            <a:chExt cx="551314" cy="320899"/>
          </a:xfrm>
        </p:grpSpPr>
        <p:sp>
          <p:nvSpPr>
            <p:cNvPr id="35" name="Isosceles Triangle 34"/>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Isosceles Triangle 35"/>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Isosceles Triangle 36"/>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9" name="Group 38"/>
          <p:cNvGrpSpPr/>
          <p:nvPr/>
        </p:nvGrpSpPr>
        <p:grpSpPr>
          <a:xfrm>
            <a:off x="5500804" y="2068549"/>
            <a:ext cx="551314" cy="320899"/>
            <a:chOff x="3102205" y="2225561"/>
            <a:chExt cx="551314" cy="320899"/>
          </a:xfrm>
        </p:grpSpPr>
        <p:sp>
          <p:nvSpPr>
            <p:cNvPr id="40" name="Isosceles Triangle 39"/>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Isosceles Triangle 40"/>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Isosceles Triangle 41"/>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3" name="Group 42"/>
          <p:cNvGrpSpPr/>
          <p:nvPr/>
        </p:nvGrpSpPr>
        <p:grpSpPr>
          <a:xfrm>
            <a:off x="7917883" y="2068549"/>
            <a:ext cx="551314" cy="320899"/>
            <a:chOff x="3102205" y="2225561"/>
            <a:chExt cx="551314" cy="320899"/>
          </a:xfrm>
        </p:grpSpPr>
        <p:sp>
          <p:nvSpPr>
            <p:cNvPr id="44" name="Isosceles Triangle 43"/>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sosceles Triangle 45"/>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85" name="Straight Arrow Connector 84"/>
          <p:cNvCxnSpPr>
            <a:stCxn id="21" idx="4"/>
            <a:endCxn id="24" idx="0"/>
          </p:cNvCxnSpPr>
          <p:nvPr/>
        </p:nvCxnSpPr>
        <p:spPr>
          <a:xfrm>
            <a:off x="7605995" y="4778784"/>
            <a:ext cx="0" cy="3879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a:stCxn id="19" idx="6"/>
            <a:endCxn id="20" idx="2"/>
          </p:cNvCxnSpPr>
          <p:nvPr/>
        </p:nvCxnSpPr>
        <p:spPr>
          <a:xfrm>
            <a:off x="5027445" y="3114711"/>
            <a:ext cx="212855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3"/>
          <a:stretch>
            <a:fillRect/>
          </a:stretch>
        </p:blipFill>
        <p:spPr>
          <a:xfrm>
            <a:off x="133762" y="6251746"/>
            <a:ext cx="1611900" cy="405680"/>
          </a:xfrm>
          <a:prstGeom prst="rect">
            <a:avLst/>
          </a:prstGeom>
        </p:spPr>
      </p:pic>
    </p:spTree>
    <p:extLst>
      <p:ext uri="{BB962C8B-B14F-4D97-AF65-F5344CB8AC3E}">
        <p14:creationId xmlns:p14="http://schemas.microsoft.com/office/powerpoint/2010/main" val="32378450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Application process - ETH</a:t>
            </a:r>
          </a:p>
        </p:txBody>
      </p:sp>
      <p:sp>
        <p:nvSpPr>
          <p:cNvPr id="5" name="Slide Number Placeholder 4"/>
          <p:cNvSpPr>
            <a:spLocks noGrp="1"/>
          </p:cNvSpPr>
          <p:nvPr>
            <p:ph type="sldNum" sz="quarter" idx="12"/>
          </p:nvPr>
        </p:nvSpPr>
        <p:spPr/>
        <p:txBody>
          <a:bodyPr/>
          <a:lstStyle/>
          <a:p>
            <a:fld id="{4FAB73BC-B049-4115-A692-8D63A059BFB8}" type="slidenum">
              <a:rPr lang="en-US" smtClean="0"/>
              <a:t>6</a:t>
            </a:fld>
            <a:endParaRPr lang="en-US" dirty="0"/>
          </a:p>
        </p:txBody>
      </p:sp>
      <p:grpSp>
        <p:nvGrpSpPr>
          <p:cNvPr id="14" name="Group 13"/>
          <p:cNvGrpSpPr/>
          <p:nvPr/>
        </p:nvGrpSpPr>
        <p:grpSpPr>
          <a:xfrm>
            <a:off x="1393603" y="1900389"/>
            <a:ext cx="8765715" cy="657224"/>
            <a:chOff x="453580" y="1981201"/>
            <a:chExt cx="8765715" cy="657224"/>
          </a:xfrm>
        </p:grpSpPr>
        <p:sp>
          <p:nvSpPr>
            <p:cNvPr id="9" name="Rectangle: Rounded Corners 8"/>
            <p:cNvSpPr/>
            <p:nvPr/>
          </p:nvSpPr>
          <p:spPr>
            <a:xfrm>
              <a:off x="453580" y="1987776"/>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preparation</a:t>
              </a:r>
            </a:p>
          </p:txBody>
        </p:sp>
        <p:sp>
          <p:nvSpPr>
            <p:cNvPr id="10" name="Rectangle: Rounded Corners 9"/>
            <p:cNvSpPr/>
            <p:nvPr/>
          </p:nvSpPr>
          <p:spPr>
            <a:xfrm>
              <a:off x="2851610" y="1987775"/>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submitted to Research Office</a:t>
              </a:r>
            </a:p>
          </p:txBody>
        </p:sp>
        <p:sp>
          <p:nvSpPr>
            <p:cNvPr id="11" name="Rectangle: Rounded Corners 10"/>
            <p:cNvSpPr/>
            <p:nvPr/>
          </p:nvSpPr>
          <p:spPr>
            <a:xfrm>
              <a:off x="5249640" y="1987774"/>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review</a:t>
              </a:r>
            </a:p>
          </p:txBody>
        </p:sp>
        <p:sp>
          <p:nvSpPr>
            <p:cNvPr id="12" name="Rectangle: Rounded Corners 11"/>
            <p:cNvSpPr/>
            <p:nvPr/>
          </p:nvSpPr>
          <p:spPr>
            <a:xfrm>
              <a:off x="7647670" y="1981201"/>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decision</a:t>
              </a:r>
            </a:p>
          </p:txBody>
        </p:sp>
      </p:grpSp>
      <p:sp>
        <p:nvSpPr>
          <p:cNvPr id="17" name="Oval 16"/>
          <p:cNvSpPr/>
          <p:nvPr/>
        </p:nvSpPr>
        <p:spPr>
          <a:xfrm>
            <a:off x="1729415" y="2664711"/>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In-progress</a:t>
            </a:r>
          </a:p>
        </p:txBody>
      </p:sp>
      <p:sp>
        <p:nvSpPr>
          <p:cNvPr id="19" name="Oval 18"/>
          <p:cNvSpPr/>
          <p:nvPr/>
        </p:nvSpPr>
        <p:spPr>
          <a:xfrm>
            <a:off x="4127445" y="2664711"/>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Submitted</a:t>
            </a:r>
          </a:p>
        </p:txBody>
      </p:sp>
      <p:sp>
        <p:nvSpPr>
          <p:cNvPr id="20" name="Oval 19"/>
          <p:cNvSpPr/>
          <p:nvPr/>
        </p:nvSpPr>
        <p:spPr>
          <a:xfrm>
            <a:off x="7155995" y="2664711"/>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Eligible</a:t>
            </a:r>
          </a:p>
        </p:txBody>
      </p:sp>
      <p:sp>
        <p:nvSpPr>
          <p:cNvPr id="21" name="Oval 20"/>
          <p:cNvSpPr/>
          <p:nvPr/>
        </p:nvSpPr>
        <p:spPr>
          <a:xfrm>
            <a:off x="7155995" y="3878784"/>
            <a:ext cx="900000" cy="9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Assigned to meeting</a:t>
            </a:r>
          </a:p>
        </p:txBody>
      </p:sp>
      <p:sp>
        <p:nvSpPr>
          <p:cNvPr id="23" name="Oval 22"/>
          <p:cNvSpPr/>
          <p:nvPr/>
        </p:nvSpPr>
        <p:spPr>
          <a:xfrm>
            <a:off x="8923505" y="2664711"/>
            <a:ext cx="900000" cy="9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Approved</a:t>
            </a:r>
          </a:p>
        </p:txBody>
      </p:sp>
      <p:sp>
        <p:nvSpPr>
          <p:cNvPr id="24" name="Oval 23"/>
          <p:cNvSpPr/>
          <p:nvPr/>
        </p:nvSpPr>
        <p:spPr>
          <a:xfrm>
            <a:off x="7155995" y="5166745"/>
            <a:ext cx="900000" cy="9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Under review</a:t>
            </a:r>
          </a:p>
        </p:txBody>
      </p:sp>
      <p:cxnSp>
        <p:nvCxnSpPr>
          <p:cNvPr id="26" name="Straight Arrow Connector 25"/>
          <p:cNvCxnSpPr>
            <a:stCxn id="17" idx="6"/>
            <a:endCxn id="19" idx="2"/>
          </p:cNvCxnSpPr>
          <p:nvPr/>
        </p:nvCxnSpPr>
        <p:spPr>
          <a:xfrm>
            <a:off x="2629415" y="3114711"/>
            <a:ext cx="149803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0" idx="4"/>
            <a:endCxn id="21" idx="0"/>
          </p:cNvCxnSpPr>
          <p:nvPr/>
        </p:nvCxnSpPr>
        <p:spPr>
          <a:xfrm>
            <a:off x="7605995" y="3564711"/>
            <a:ext cx="0" cy="3140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p:cNvCxnSpPr>
            <a:stCxn id="24" idx="6"/>
            <a:endCxn id="23" idx="2"/>
          </p:cNvCxnSpPr>
          <p:nvPr/>
        </p:nvCxnSpPr>
        <p:spPr>
          <a:xfrm flipV="1">
            <a:off x="8055995" y="3114711"/>
            <a:ext cx="867510" cy="2502034"/>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140305" y="2068549"/>
            <a:ext cx="551314" cy="320899"/>
            <a:chOff x="3102205" y="2225561"/>
            <a:chExt cx="551314" cy="320899"/>
          </a:xfrm>
        </p:grpSpPr>
        <p:sp>
          <p:nvSpPr>
            <p:cNvPr id="35" name="Isosceles Triangle 34"/>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Isosceles Triangle 35"/>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Isosceles Triangle 36"/>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9" name="Group 38"/>
          <p:cNvGrpSpPr/>
          <p:nvPr/>
        </p:nvGrpSpPr>
        <p:grpSpPr>
          <a:xfrm>
            <a:off x="5500804" y="2068549"/>
            <a:ext cx="551314" cy="320899"/>
            <a:chOff x="3102205" y="2225561"/>
            <a:chExt cx="551314" cy="320899"/>
          </a:xfrm>
        </p:grpSpPr>
        <p:sp>
          <p:nvSpPr>
            <p:cNvPr id="40" name="Isosceles Triangle 39"/>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Isosceles Triangle 40"/>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Isosceles Triangle 41"/>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3" name="Group 42"/>
          <p:cNvGrpSpPr/>
          <p:nvPr/>
        </p:nvGrpSpPr>
        <p:grpSpPr>
          <a:xfrm>
            <a:off x="7917883" y="2068549"/>
            <a:ext cx="551314" cy="320899"/>
            <a:chOff x="3102205" y="2225561"/>
            <a:chExt cx="551314" cy="320899"/>
          </a:xfrm>
        </p:grpSpPr>
        <p:sp>
          <p:nvSpPr>
            <p:cNvPr id="44" name="Isosceles Triangle 43"/>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sosceles Triangle 45"/>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3" name="Oval 32"/>
          <p:cNvSpPr/>
          <p:nvPr/>
        </p:nvSpPr>
        <p:spPr>
          <a:xfrm>
            <a:off x="5324734" y="5362526"/>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Withdrawn by applicant</a:t>
            </a:r>
          </a:p>
          <a:p>
            <a:pPr algn="ctr"/>
            <a:r>
              <a:rPr lang="en-AU" sz="700" i="1" dirty="0">
                <a:latin typeface="Calibri" panose="020F0502020204030204" pitchFamily="34" charset="0"/>
              </a:rPr>
              <a:t>Anytime up to decision</a:t>
            </a:r>
            <a:endParaRPr lang="en-AU" sz="600" i="1" dirty="0">
              <a:latin typeface="Calibri" panose="020F0502020204030204" pitchFamily="34" charset="0"/>
            </a:endParaRPr>
          </a:p>
        </p:txBody>
      </p:sp>
      <p:sp>
        <p:nvSpPr>
          <p:cNvPr id="47" name="Oval 46"/>
          <p:cNvSpPr/>
          <p:nvPr/>
        </p:nvSpPr>
        <p:spPr>
          <a:xfrm>
            <a:off x="6032396" y="2664711"/>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Ineligible</a:t>
            </a:r>
          </a:p>
        </p:txBody>
      </p:sp>
      <p:cxnSp>
        <p:nvCxnSpPr>
          <p:cNvPr id="52" name="Connector: Elbow 51"/>
          <p:cNvCxnSpPr>
            <a:stCxn id="47" idx="4"/>
            <a:endCxn id="204" idx="4"/>
          </p:cNvCxnSpPr>
          <p:nvPr/>
        </p:nvCxnSpPr>
        <p:spPr>
          <a:xfrm rot="5400000">
            <a:off x="3799852" y="1944275"/>
            <a:ext cx="1062109" cy="4302981"/>
          </a:xfrm>
          <a:prstGeom prst="bentConnector3">
            <a:avLst>
              <a:gd name="adj1" fmla="val 148019"/>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21" idx="4"/>
            <a:endCxn id="24" idx="0"/>
          </p:cNvCxnSpPr>
          <p:nvPr/>
        </p:nvCxnSpPr>
        <p:spPr>
          <a:xfrm>
            <a:off x="7605995" y="4778784"/>
            <a:ext cx="0" cy="3879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8923502" y="5638030"/>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Information requested</a:t>
            </a:r>
          </a:p>
        </p:txBody>
      </p:sp>
      <p:sp>
        <p:nvSpPr>
          <p:cNvPr id="96" name="TextBox 95"/>
          <p:cNvSpPr txBox="1"/>
          <p:nvPr/>
        </p:nvSpPr>
        <p:spPr>
          <a:xfrm>
            <a:off x="6725723" y="2960822"/>
            <a:ext cx="634143"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cxnSp>
        <p:nvCxnSpPr>
          <p:cNvPr id="120" name="Connector: Elbow 119"/>
          <p:cNvCxnSpPr>
            <a:stCxn id="88" idx="3"/>
            <a:endCxn id="204" idx="4"/>
          </p:cNvCxnSpPr>
          <p:nvPr/>
        </p:nvCxnSpPr>
        <p:spPr>
          <a:xfrm rot="5400000" flipH="1">
            <a:off x="4727656" y="2078580"/>
            <a:ext cx="1779408" cy="6875889"/>
          </a:xfrm>
          <a:prstGeom prst="bentConnector3">
            <a:avLst>
              <a:gd name="adj1" fmla="val -13295"/>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8923503" y="3659053"/>
            <a:ext cx="900000" cy="9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Approved with conditions</a:t>
            </a:r>
          </a:p>
        </p:txBody>
      </p:sp>
      <p:sp>
        <p:nvSpPr>
          <p:cNvPr id="151" name="Oval 150"/>
          <p:cNvSpPr/>
          <p:nvPr/>
        </p:nvSpPr>
        <p:spPr>
          <a:xfrm>
            <a:off x="8923503" y="4647390"/>
            <a:ext cx="900000" cy="900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Not approved</a:t>
            </a:r>
          </a:p>
        </p:txBody>
      </p:sp>
      <p:cxnSp>
        <p:nvCxnSpPr>
          <p:cNvPr id="152" name="Connector: Elbow 151"/>
          <p:cNvCxnSpPr>
            <a:stCxn id="24" idx="6"/>
            <a:endCxn id="150" idx="2"/>
          </p:cNvCxnSpPr>
          <p:nvPr/>
        </p:nvCxnSpPr>
        <p:spPr>
          <a:xfrm flipV="1">
            <a:off x="8055995" y="4109053"/>
            <a:ext cx="867508" cy="1507692"/>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5" name="Connector: Elbow 154"/>
          <p:cNvCxnSpPr>
            <a:stCxn id="24" idx="6"/>
            <a:endCxn id="151" idx="2"/>
          </p:cNvCxnSpPr>
          <p:nvPr/>
        </p:nvCxnSpPr>
        <p:spPr>
          <a:xfrm flipV="1">
            <a:off x="8055995" y="5097390"/>
            <a:ext cx="867508" cy="519355"/>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8175218" y="3485082"/>
            <a:ext cx="634143"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sp>
        <p:nvSpPr>
          <p:cNvPr id="159" name="TextBox 158"/>
          <p:cNvSpPr txBox="1"/>
          <p:nvPr/>
        </p:nvSpPr>
        <p:spPr>
          <a:xfrm>
            <a:off x="8220076" y="4487840"/>
            <a:ext cx="553364"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cxnSp>
        <p:nvCxnSpPr>
          <p:cNvPr id="164" name="Connector: Elbow 163"/>
          <p:cNvCxnSpPr>
            <a:stCxn id="24" idx="6"/>
            <a:endCxn id="88" idx="2"/>
          </p:cNvCxnSpPr>
          <p:nvPr/>
        </p:nvCxnSpPr>
        <p:spPr>
          <a:xfrm>
            <a:off x="8055995" y="5616745"/>
            <a:ext cx="867507" cy="471285"/>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3103506" y="5362628"/>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Withdrawn</a:t>
            </a:r>
          </a:p>
          <a:p>
            <a:pPr algn="ctr"/>
            <a:r>
              <a:rPr lang="en-AU" sz="700" i="1" dirty="0">
                <a:latin typeface="Calibri" panose="020F0502020204030204" pitchFamily="34" charset="0"/>
              </a:rPr>
              <a:t>If no response in 60d</a:t>
            </a:r>
          </a:p>
        </p:txBody>
      </p:sp>
      <p:cxnSp>
        <p:nvCxnSpPr>
          <p:cNvPr id="168" name="Connector: Elbow 167"/>
          <p:cNvCxnSpPr>
            <a:stCxn id="88" idx="3"/>
            <a:endCxn id="167" idx="4"/>
          </p:cNvCxnSpPr>
          <p:nvPr/>
        </p:nvCxnSpPr>
        <p:spPr>
          <a:xfrm rot="5400000" flipH="1">
            <a:off x="6232605" y="3583529"/>
            <a:ext cx="143600" cy="5501798"/>
          </a:xfrm>
          <a:prstGeom prst="bentConnector3">
            <a:avLst>
              <a:gd name="adj1" fmla="val -17138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2067457" y="6349190"/>
            <a:ext cx="553364"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sp>
        <p:nvSpPr>
          <p:cNvPr id="162" name="TextBox 161"/>
          <p:cNvSpPr txBox="1"/>
          <p:nvPr/>
        </p:nvSpPr>
        <p:spPr>
          <a:xfrm>
            <a:off x="8201644" y="5707227"/>
            <a:ext cx="553364"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sp>
        <p:nvSpPr>
          <p:cNvPr id="204" name="Oval 203"/>
          <p:cNvSpPr/>
          <p:nvPr/>
        </p:nvSpPr>
        <p:spPr>
          <a:xfrm>
            <a:off x="1729415" y="3726820"/>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In-progress</a:t>
            </a:r>
          </a:p>
          <a:p>
            <a:pPr algn="ctr"/>
            <a:r>
              <a:rPr lang="en-AU" sz="1100" dirty="0">
                <a:latin typeface="Calibri" panose="020F0502020204030204" pitchFamily="34" charset="0"/>
              </a:rPr>
              <a:t>Version </a:t>
            </a:r>
            <a:r>
              <a:rPr lang="en-AU" sz="1100" i="1" dirty="0">
                <a:latin typeface="Calibri" panose="020F0502020204030204" pitchFamily="34" charset="0"/>
              </a:rPr>
              <a:t>n</a:t>
            </a:r>
            <a:endParaRPr lang="en-AU" sz="1100" dirty="0">
              <a:latin typeface="Calibri" panose="020F0502020204030204" pitchFamily="34" charset="0"/>
            </a:endParaRPr>
          </a:p>
        </p:txBody>
      </p:sp>
      <p:sp>
        <p:nvSpPr>
          <p:cNvPr id="205" name="Oval 204"/>
          <p:cNvSpPr/>
          <p:nvPr/>
        </p:nvSpPr>
        <p:spPr>
          <a:xfrm>
            <a:off x="4127445" y="3730476"/>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Submitted</a:t>
            </a:r>
          </a:p>
          <a:p>
            <a:pPr algn="ctr"/>
            <a:r>
              <a:rPr lang="en-AU" sz="1100" dirty="0">
                <a:latin typeface="Calibri" panose="020F0502020204030204" pitchFamily="34" charset="0"/>
              </a:rPr>
              <a:t>Version </a:t>
            </a:r>
            <a:r>
              <a:rPr lang="en-AU" sz="1100" i="1" dirty="0">
                <a:latin typeface="Calibri" panose="020F0502020204030204" pitchFamily="34" charset="0"/>
              </a:rPr>
              <a:t>n</a:t>
            </a:r>
            <a:endParaRPr lang="en-AU" sz="1100" dirty="0">
              <a:latin typeface="Calibri" panose="020F0502020204030204" pitchFamily="34" charset="0"/>
            </a:endParaRPr>
          </a:p>
        </p:txBody>
      </p:sp>
      <p:cxnSp>
        <p:nvCxnSpPr>
          <p:cNvPr id="210" name="Straight Arrow Connector 209"/>
          <p:cNvCxnSpPr>
            <a:stCxn id="204" idx="6"/>
            <a:endCxn id="205" idx="2"/>
          </p:cNvCxnSpPr>
          <p:nvPr/>
        </p:nvCxnSpPr>
        <p:spPr>
          <a:xfrm>
            <a:off x="2629415" y="4176820"/>
            <a:ext cx="1498030" cy="36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4" name="Connector: Elbow 213"/>
          <p:cNvCxnSpPr>
            <a:stCxn id="205" idx="6"/>
            <a:endCxn id="47" idx="2"/>
          </p:cNvCxnSpPr>
          <p:nvPr/>
        </p:nvCxnSpPr>
        <p:spPr>
          <a:xfrm flipV="1">
            <a:off x="5027445" y="3114711"/>
            <a:ext cx="1004951" cy="1065765"/>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a:stCxn id="19" idx="6"/>
            <a:endCxn id="47" idx="2"/>
          </p:cNvCxnSpPr>
          <p:nvPr/>
        </p:nvCxnSpPr>
        <p:spPr>
          <a:xfrm>
            <a:off x="5027445" y="3114711"/>
            <a:ext cx="100495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0" name="Isosceles Triangle 219"/>
          <p:cNvSpPr/>
          <p:nvPr/>
        </p:nvSpPr>
        <p:spPr>
          <a:xfrm rot="5400000">
            <a:off x="5177508" y="4062210"/>
            <a:ext cx="216000" cy="21600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Isosceles Triangle 220"/>
          <p:cNvSpPr/>
          <p:nvPr/>
        </p:nvSpPr>
        <p:spPr>
          <a:xfrm rot="10800000">
            <a:off x="6374395" y="3956135"/>
            <a:ext cx="216000" cy="21600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2" name="Isosceles Triangle 221"/>
          <p:cNvSpPr/>
          <p:nvPr/>
        </p:nvSpPr>
        <p:spPr>
          <a:xfrm rot="16200000">
            <a:off x="7809883" y="6534205"/>
            <a:ext cx="216000" cy="21600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5" name="Picture 234"/>
          <p:cNvPicPr>
            <a:picLocks noChangeAspect="1"/>
          </p:cNvPicPr>
          <p:nvPr/>
        </p:nvPicPr>
        <p:blipFill>
          <a:blip r:embed="rId3"/>
          <a:stretch>
            <a:fillRect/>
          </a:stretch>
        </p:blipFill>
        <p:spPr>
          <a:xfrm>
            <a:off x="133762" y="6251746"/>
            <a:ext cx="1611900" cy="405680"/>
          </a:xfrm>
          <a:prstGeom prst="rect">
            <a:avLst/>
          </a:prstGeom>
        </p:spPr>
      </p:pic>
    </p:spTree>
    <p:extLst>
      <p:ext uri="{BB962C8B-B14F-4D97-AF65-F5344CB8AC3E}">
        <p14:creationId xmlns:p14="http://schemas.microsoft.com/office/powerpoint/2010/main" val="12124758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Application process - STE</a:t>
            </a:r>
            <a:r>
              <a:rPr lang="en-AU" sz="2400" dirty="0"/>
              <a:t> (perfect application!)</a:t>
            </a:r>
            <a:endParaRPr lang="en-AU" dirty="0"/>
          </a:p>
        </p:txBody>
      </p:sp>
      <p:sp>
        <p:nvSpPr>
          <p:cNvPr id="5" name="Slide Number Placeholder 4"/>
          <p:cNvSpPr>
            <a:spLocks noGrp="1"/>
          </p:cNvSpPr>
          <p:nvPr>
            <p:ph type="sldNum" sz="quarter" idx="12"/>
          </p:nvPr>
        </p:nvSpPr>
        <p:spPr/>
        <p:txBody>
          <a:bodyPr/>
          <a:lstStyle/>
          <a:p>
            <a:fld id="{4FAB73BC-B049-4115-A692-8D63A059BFB8}" type="slidenum">
              <a:rPr lang="en-US" smtClean="0"/>
              <a:t>7</a:t>
            </a:fld>
            <a:endParaRPr lang="en-US" dirty="0"/>
          </a:p>
        </p:txBody>
      </p:sp>
      <p:grpSp>
        <p:nvGrpSpPr>
          <p:cNvPr id="14" name="Group 13"/>
          <p:cNvGrpSpPr/>
          <p:nvPr/>
        </p:nvGrpSpPr>
        <p:grpSpPr>
          <a:xfrm>
            <a:off x="788565" y="1900389"/>
            <a:ext cx="9370753" cy="657224"/>
            <a:chOff x="-151458" y="1981201"/>
            <a:chExt cx="9370753" cy="657224"/>
          </a:xfrm>
        </p:grpSpPr>
        <p:sp>
          <p:nvSpPr>
            <p:cNvPr id="9" name="Rectangle: Rounded Corners 8"/>
            <p:cNvSpPr/>
            <p:nvPr/>
          </p:nvSpPr>
          <p:spPr>
            <a:xfrm>
              <a:off x="-151458" y="1987776"/>
              <a:ext cx="2176663"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preparation</a:t>
              </a:r>
            </a:p>
          </p:txBody>
        </p:sp>
        <p:sp>
          <p:nvSpPr>
            <p:cNvPr id="10" name="Rectangle: Rounded Corners 9"/>
            <p:cNvSpPr/>
            <p:nvPr/>
          </p:nvSpPr>
          <p:spPr>
            <a:xfrm>
              <a:off x="2851610" y="1987775"/>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submitted to Research Office</a:t>
              </a:r>
            </a:p>
          </p:txBody>
        </p:sp>
        <p:sp>
          <p:nvSpPr>
            <p:cNvPr id="11" name="Rectangle: Rounded Corners 10"/>
            <p:cNvSpPr/>
            <p:nvPr/>
          </p:nvSpPr>
          <p:spPr>
            <a:xfrm>
              <a:off x="5249640" y="1987774"/>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review</a:t>
              </a:r>
            </a:p>
          </p:txBody>
        </p:sp>
        <p:sp>
          <p:nvSpPr>
            <p:cNvPr id="12" name="Rectangle: Rounded Corners 11"/>
            <p:cNvSpPr/>
            <p:nvPr/>
          </p:nvSpPr>
          <p:spPr>
            <a:xfrm>
              <a:off x="7647670" y="1981201"/>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decision</a:t>
              </a:r>
            </a:p>
          </p:txBody>
        </p:sp>
      </p:grpSp>
      <p:sp>
        <p:nvSpPr>
          <p:cNvPr id="17" name="Oval 16"/>
          <p:cNvSpPr/>
          <p:nvPr/>
        </p:nvSpPr>
        <p:spPr>
          <a:xfrm>
            <a:off x="279683" y="2641437"/>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In-progress</a:t>
            </a:r>
          </a:p>
        </p:txBody>
      </p:sp>
      <p:sp>
        <p:nvSpPr>
          <p:cNvPr id="20" name="Oval 19"/>
          <p:cNvSpPr/>
          <p:nvPr/>
        </p:nvSpPr>
        <p:spPr>
          <a:xfrm>
            <a:off x="6538489" y="2641437"/>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Eligible</a:t>
            </a:r>
          </a:p>
        </p:txBody>
      </p:sp>
      <p:grpSp>
        <p:nvGrpSpPr>
          <p:cNvPr id="38" name="Group 37"/>
          <p:cNvGrpSpPr/>
          <p:nvPr/>
        </p:nvGrpSpPr>
        <p:grpSpPr>
          <a:xfrm>
            <a:off x="3140305" y="2068549"/>
            <a:ext cx="551314" cy="320899"/>
            <a:chOff x="3102205" y="2225561"/>
            <a:chExt cx="551314" cy="320899"/>
          </a:xfrm>
        </p:grpSpPr>
        <p:sp>
          <p:nvSpPr>
            <p:cNvPr id="35" name="Isosceles Triangle 34"/>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Isosceles Triangle 35"/>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Isosceles Triangle 36"/>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9" name="Group 38"/>
          <p:cNvGrpSpPr/>
          <p:nvPr/>
        </p:nvGrpSpPr>
        <p:grpSpPr>
          <a:xfrm>
            <a:off x="5500804" y="2068549"/>
            <a:ext cx="551314" cy="320899"/>
            <a:chOff x="3102205" y="2225561"/>
            <a:chExt cx="551314" cy="320899"/>
          </a:xfrm>
        </p:grpSpPr>
        <p:sp>
          <p:nvSpPr>
            <p:cNvPr id="40" name="Isosceles Triangle 39"/>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Isosceles Triangle 40"/>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Isosceles Triangle 41"/>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3" name="Group 42"/>
          <p:cNvGrpSpPr/>
          <p:nvPr/>
        </p:nvGrpSpPr>
        <p:grpSpPr>
          <a:xfrm>
            <a:off x="7917883" y="2068549"/>
            <a:ext cx="551314" cy="320899"/>
            <a:chOff x="3102205" y="2225561"/>
            <a:chExt cx="551314" cy="320899"/>
          </a:xfrm>
        </p:grpSpPr>
        <p:sp>
          <p:nvSpPr>
            <p:cNvPr id="44" name="Isosceles Triangle 43"/>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sosceles Triangle 45"/>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7" name="Oval 56"/>
          <p:cNvSpPr/>
          <p:nvPr/>
        </p:nvSpPr>
        <p:spPr>
          <a:xfrm>
            <a:off x="8920053" y="2641437"/>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Authorised</a:t>
            </a:r>
          </a:p>
        </p:txBody>
      </p:sp>
      <p:sp>
        <p:nvSpPr>
          <p:cNvPr id="107" name="Oval 106"/>
          <p:cNvSpPr/>
          <p:nvPr/>
        </p:nvSpPr>
        <p:spPr>
          <a:xfrm>
            <a:off x="1032502" y="3734482"/>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Completed pending HOD</a:t>
            </a:r>
          </a:p>
        </p:txBody>
      </p:sp>
      <p:sp>
        <p:nvSpPr>
          <p:cNvPr id="108" name="Oval 107"/>
          <p:cNvSpPr/>
          <p:nvPr/>
        </p:nvSpPr>
        <p:spPr>
          <a:xfrm>
            <a:off x="2308499" y="3175262"/>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Pending  submission</a:t>
            </a:r>
          </a:p>
        </p:txBody>
      </p:sp>
      <p:cxnSp>
        <p:nvCxnSpPr>
          <p:cNvPr id="130" name="Connector: Elbow 129"/>
          <p:cNvCxnSpPr>
            <a:stCxn id="107" idx="6"/>
            <a:endCxn id="108" idx="2"/>
          </p:cNvCxnSpPr>
          <p:nvPr/>
        </p:nvCxnSpPr>
        <p:spPr>
          <a:xfrm flipV="1">
            <a:off x="1932502" y="3625262"/>
            <a:ext cx="375997" cy="559220"/>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3" name="Connector: Elbow 152"/>
          <p:cNvCxnSpPr>
            <a:stCxn id="17" idx="6"/>
            <a:endCxn id="107" idx="0"/>
          </p:cNvCxnSpPr>
          <p:nvPr/>
        </p:nvCxnSpPr>
        <p:spPr>
          <a:xfrm>
            <a:off x="1179683" y="3091437"/>
            <a:ext cx="302819" cy="643045"/>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45" name="Oval 344"/>
          <p:cNvSpPr/>
          <p:nvPr/>
        </p:nvSpPr>
        <p:spPr>
          <a:xfrm>
            <a:off x="4147775" y="2641437"/>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Submitted</a:t>
            </a:r>
          </a:p>
        </p:txBody>
      </p:sp>
      <p:cxnSp>
        <p:nvCxnSpPr>
          <p:cNvPr id="353" name="Straight Arrow Connector 352"/>
          <p:cNvCxnSpPr>
            <a:stCxn id="20" idx="6"/>
            <a:endCxn id="57" idx="2"/>
          </p:cNvCxnSpPr>
          <p:nvPr/>
        </p:nvCxnSpPr>
        <p:spPr>
          <a:xfrm>
            <a:off x="7438489" y="3091437"/>
            <a:ext cx="148156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57" name="Connector: Elbow 356"/>
          <p:cNvCxnSpPr>
            <a:stCxn id="108" idx="6"/>
            <a:endCxn id="345" idx="2"/>
          </p:cNvCxnSpPr>
          <p:nvPr/>
        </p:nvCxnSpPr>
        <p:spPr>
          <a:xfrm flipV="1">
            <a:off x="3208499" y="3091437"/>
            <a:ext cx="939276" cy="533825"/>
          </a:xfrm>
          <a:prstGeom prst="bentConnector3">
            <a:avLst>
              <a:gd name="adj1" fmla="val 5690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a:stCxn id="345" idx="6"/>
            <a:endCxn id="20" idx="2"/>
          </p:cNvCxnSpPr>
          <p:nvPr/>
        </p:nvCxnSpPr>
        <p:spPr>
          <a:xfrm>
            <a:off x="5047775" y="3091437"/>
            <a:ext cx="149071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75" name="Picture 374"/>
          <p:cNvPicPr>
            <a:picLocks noChangeAspect="1"/>
          </p:cNvPicPr>
          <p:nvPr/>
        </p:nvPicPr>
        <p:blipFill rotWithShape="1">
          <a:blip r:embed="rId3"/>
          <a:srcRect l="6339" r="3796" b="17123"/>
          <a:stretch/>
        </p:blipFill>
        <p:spPr>
          <a:xfrm>
            <a:off x="299891" y="264589"/>
            <a:ext cx="1632611" cy="424421"/>
          </a:xfrm>
          <a:prstGeom prst="rect">
            <a:avLst/>
          </a:prstGeom>
        </p:spPr>
      </p:pic>
    </p:spTree>
    <p:extLst>
      <p:ext uri="{BB962C8B-B14F-4D97-AF65-F5344CB8AC3E}">
        <p14:creationId xmlns:p14="http://schemas.microsoft.com/office/powerpoint/2010/main" val="30460476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Application process - STE</a:t>
            </a:r>
          </a:p>
        </p:txBody>
      </p:sp>
      <p:sp>
        <p:nvSpPr>
          <p:cNvPr id="5" name="Slide Number Placeholder 4"/>
          <p:cNvSpPr>
            <a:spLocks noGrp="1"/>
          </p:cNvSpPr>
          <p:nvPr>
            <p:ph type="sldNum" sz="quarter" idx="12"/>
          </p:nvPr>
        </p:nvSpPr>
        <p:spPr/>
        <p:txBody>
          <a:bodyPr/>
          <a:lstStyle/>
          <a:p>
            <a:fld id="{4FAB73BC-B049-4115-A692-8D63A059BFB8}" type="slidenum">
              <a:rPr lang="en-US" smtClean="0"/>
              <a:t>8</a:t>
            </a:fld>
            <a:endParaRPr lang="en-US" dirty="0"/>
          </a:p>
        </p:txBody>
      </p:sp>
      <p:grpSp>
        <p:nvGrpSpPr>
          <p:cNvPr id="14" name="Group 13"/>
          <p:cNvGrpSpPr/>
          <p:nvPr/>
        </p:nvGrpSpPr>
        <p:grpSpPr>
          <a:xfrm>
            <a:off x="788565" y="1900389"/>
            <a:ext cx="9370753" cy="657224"/>
            <a:chOff x="-151458" y="1981201"/>
            <a:chExt cx="9370753" cy="657224"/>
          </a:xfrm>
        </p:grpSpPr>
        <p:sp>
          <p:nvSpPr>
            <p:cNvPr id="9" name="Rectangle: Rounded Corners 8"/>
            <p:cNvSpPr/>
            <p:nvPr/>
          </p:nvSpPr>
          <p:spPr>
            <a:xfrm>
              <a:off x="-151458" y="1987776"/>
              <a:ext cx="2176663"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preparation</a:t>
              </a:r>
            </a:p>
          </p:txBody>
        </p:sp>
        <p:sp>
          <p:nvSpPr>
            <p:cNvPr id="10" name="Rectangle: Rounded Corners 9"/>
            <p:cNvSpPr/>
            <p:nvPr/>
          </p:nvSpPr>
          <p:spPr>
            <a:xfrm>
              <a:off x="2851610" y="1987775"/>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submitted to Research Office</a:t>
              </a:r>
            </a:p>
          </p:txBody>
        </p:sp>
        <p:sp>
          <p:nvSpPr>
            <p:cNvPr id="11" name="Rectangle: Rounded Corners 10"/>
            <p:cNvSpPr/>
            <p:nvPr/>
          </p:nvSpPr>
          <p:spPr>
            <a:xfrm>
              <a:off x="5249640" y="1987774"/>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review</a:t>
              </a:r>
            </a:p>
          </p:txBody>
        </p:sp>
        <p:sp>
          <p:nvSpPr>
            <p:cNvPr id="12" name="Rectangle: Rounded Corners 11"/>
            <p:cNvSpPr/>
            <p:nvPr/>
          </p:nvSpPr>
          <p:spPr>
            <a:xfrm>
              <a:off x="7647670" y="1981201"/>
              <a:ext cx="1571625" cy="650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Calibri" panose="020F0502020204030204" pitchFamily="34" charset="0"/>
                </a:rPr>
                <a:t>Application decision</a:t>
              </a:r>
            </a:p>
          </p:txBody>
        </p:sp>
      </p:grpSp>
      <p:sp>
        <p:nvSpPr>
          <p:cNvPr id="17" name="Oval 16"/>
          <p:cNvSpPr/>
          <p:nvPr/>
        </p:nvSpPr>
        <p:spPr>
          <a:xfrm>
            <a:off x="279683" y="2641437"/>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In-progress</a:t>
            </a:r>
          </a:p>
        </p:txBody>
      </p:sp>
      <p:sp>
        <p:nvSpPr>
          <p:cNvPr id="19" name="Oval 18"/>
          <p:cNvSpPr/>
          <p:nvPr/>
        </p:nvSpPr>
        <p:spPr>
          <a:xfrm>
            <a:off x="4310942" y="3721594"/>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Submitted</a:t>
            </a:r>
          </a:p>
          <a:p>
            <a:pPr algn="ctr"/>
            <a:r>
              <a:rPr lang="en-AU" sz="1050" i="1" dirty="0">
                <a:latin typeface="Calibri" panose="020F0502020204030204" pitchFamily="34" charset="0"/>
              </a:rPr>
              <a:t>Version n</a:t>
            </a:r>
          </a:p>
        </p:txBody>
      </p:sp>
      <p:sp>
        <p:nvSpPr>
          <p:cNvPr id="20" name="Oval 19"/>
          <p:cNvSpPr/>
          <p:nvPr/>
        </p:nvSpPr>
        <p:spPr>
          <a:xfrm>
            <a:off x="6538489" y="2641437"/>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Eligible</a:t>
            </a:r>
          </a:p>
        </p:txBody>
      </p:sp>
      <p:grpSp>
        <p:nvGrpSpPr>
          <p:cNvPr id="38" name="Group 37"/>
          <p:cNvGrpSpPr/>
          <p:nvPr/>
        </p:nvGrpSpPr>
        <p:grpSpPr>
          <a:xfrm>
            <a:off x="3140305" y="2068549"/>
            <a:ext cx="551314" cy="320899"/>
            <a:chOff x="3102205" y="2225561"/>
            <a:chExt cx="551314" cy="320899"/>
          </a:xfrm>
        </p:grpSpPr>
        <p:sp>
          <p:nvSpPr>
            <p:cNvPr id="35" name="Isosceles Triangle 34"/>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Isosceles Triangle 35"/>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Isosceles Triangle 36"/>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9" name="Group 38"/>
          <p:cNvGrpSpPr/>
          <p:nvPr/>
        </p:nvGrpSpPr>
        <p:grpSpPr>
          <a:xfrm>
            <a:off x="5500804" y="2068549"/>
            <a:ext cx="551314" cy="320899"/>
            <a:chOff x="3102205" y="2225561"/>
            <a:chExt cx="551314" cy="320899"/>
          </a:xfrm>
        </p:grpSpPr>
        <p:sp>
          <p:nvSpPr>
            <p:cNvPr id="40" name="Isosceles Triangle 39"/>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Isosceles Triangle 40"/>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Isosceles Triangle 41"/>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3" name="Group 42"/>
          <p:cNvGrpSpPr/>
          <p:nvPr/>
        </p:nvGrpSpPr>
        <p:grpSpPr>
          <a:xfrm>
            <a:off x="7917883" y="2068549"/>
            <a:ext cx="551314" cy="320899"/>
            <a:chOff x="3102205" y="2225561"/>
            <a:chExt cx="551314" cy="320899"/>
          </a:xfrm>
        </p:grpSpPr>
        <p:sp>
          <p:nvSpPr>
            <p:cNvPr id="44" name="Isosceles Triangle 43"/>
            <p:cNvSpPr/>
            <p:nvPr/>
          </p:nvSpPr>
          <p:spPr>
            <a:xfrm rot="5400000">
              <a:off x="3083155" y="2251185"/>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rot="5400000">
              <a:off x="3221267" y="2244612"/>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sosceles Triangle 45"/>
            <p:cNvSpPr/>
            <p:nvPr/>
          </p:nvSpPr>
          <p:spPr>
            <a:xfrm rot="5400000">
              <a:off x="3358244" y="2244611"/>
              <a:ext cx="3143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3" name="Oval 32"/>
          <p:cNvSpPr/>
          <p:nvPr/>
        </p:nvSpPr>
        <p:spPr>
          <a:xfrm>
            <a:off x="5299953" y="5582036"/>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Withdrawn by applicant</a:t>
            </a:r>
          </a:p>
          <a:p>
            <a:pPr algn="ctr"/>
            <a:r>
              <a:rPr lang="en-AU" sz="700" i="1" dirty="0">
                <a:latin typeface="Calibri" panose="020F0502020204030204" pitchFamily="34" charset="0"/>
              </a:rPr>
              <a:t>Anytime up to decision</a:t>
            </a:r>
            <a:endParaRPr lang="en-AU" sz="600" i="1" dirty="0">
              <a:latin typeface="Calibri" panose="020F0502020204030204" pitchFamily="34" charset="0"/>
            </a:endParaRPr>
          </a:p>
        </p:txBody>
      </p:sp>
      <p:sp>
        <p:nvSpPr>
          <p:cNvPr id="47" name="Oval 46"/>
          <p:cNvSpPr/>
          <p:nvPr/>
        </p:nvSpPr>
        <p:spPr>
          <a:xfrm>
            <a:off x="6548016" y="5004150"/>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Ineligible</a:t>
            </a:r>
          </a:p>
        </p:txBody>
      </p:sp>
      <p:cxnSp>
        <p:nvCxnSpPr>
          <p:cNvPr id="52" name="Connector: Elbow 51"/>
          <p:cNvCxnSpPr>
            <a:stCxn id="47" idx="4"/>
            <a:endCxn id="317" idx="4"/>
          </p:cNvCxnSpPr>
          <p:nvPr/>
        </p:nvCxnSpPr>
        <p:spPr>
          <a:xfrm rot="5400000">
            <a:off x="4115446" y="3271206"/>
            <a:ext cx="249626" cy="5515514"/>
          </a:xfrm>
          <a:prstGeom prst="bentConnector3">
            <a:avLst>
              <a:gd name="adj1" fmla="val 304648"/>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8923502" y="5638030"/>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Information requested</a:t>
            </a:r>
          </a:p>
        </p:txBody>
      </p:sp>
      <p:cxnSp>
        <p:nvCxnSpPr>
          <p:cNvPr id="120" name="Connector: Elbow 119"/>
          <p:cNvCxnSpPr>
            <a:stCxn id="88" idx="4"/>
            <a:endCxn id="317" idx="4"/>
          </p:cNvCxnSpPr>
          <p:nvPr/>
        </p:nvCxnSpPr>
        <p:spPr>
          <a:xfrm rot="5400000" flipH="1">
            <a:off x="5235875" y="2400403"/>
            <a:ext cx="384254" cy="7891000"/>
          </a:xfrm>
          <a:prstGeom prst="bentConnector3">
            <a:avLst>
              <a:gd name="adj1" fmla="val -34704"/>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stCxn id="20" idx="6"/>
            <a:endCxn id="88" idx="2"/>
          </p:cNvCxnSpPr>
          <p:nvPr/>
        </p:nvCxnSpPr>
        <p:spPr>
          <a:xfrm>
            <a:off x="7438489" y="3091437"/>
            <a:ext cx="1485013" cy="299659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5" name="Connector: Elbow 154"/>
          <p:cNvCxnSpPr>
            <a:stCxn id="20" idx="6"/>
            <a:endCxn id="59" idx="2"/>
          </p:cNvCxnSpPr>
          <p:nvPr/>
        </p:nvCxnSpPr>
        <p:spPr>
          <a:xfrm>
            <a:off x="7438489" y="3091437"/>
            <a:ext cx="1481564" cy="202710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8032187" y="4136084"/>
            <a:ext cx="634143"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sp>
        <p:nvSpPr>
          <p:cNvPr id="159" name="TextBox 158"/>
          <p:cNvSpPr txBox="1"/>
          <p:nvPr/>
        </p:nvSpPr>
        <p:spPr>
          <a:xfrm>
            <a:off x="8071334" y="5110909"/>
            <a:ext cx="553364"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cxnSp>
        <p:nvCxnSpPr>
          <p:cNvPr id="164" name="Connector: Elbow 163"/>
          <p:cNvCxnSpPr>
            <a:stCxn id="20" idx="6"/>
            <a:endCxn id="58" idx="2"/>
          </p:cNvCxnSpPr>
          <p:nvPr/>
        </p:nvCxnSpPr>
        <p:spPr>
          <a:xfrm>
            <a:off x="7438489" y="3091437"/>
            <a:ext cx="1472878" cy="1036947"/>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3015066" y="5354948"/>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Withdrawn</a:t>
            </a:r>
          </a:p>
          <a:p>
            <a:pPr algn="ctr"/>
            <a:r>
              <a:rPr lang="en-AU" sz="700" i="1" dirty="0">
                <a:latin typeface="Calibri" panose="020F0502020204030204" pitchFamily="34" charset="0"/>
              </a:rPr>
              <a:t>If no response in 60d</a:t>
            </a:r>
          </a:p>
        </p:txBody>
      </p:sp>
      <p:cxnSp>
        <p:nvCxnSpPr>
          <p:cNvPr id="168" name="Connector: Elbow 167"/>
          <p:cNvCxnSpPr>
            <a:stCxn id="88" idx="4"/>
            <a:endCxn id="167" idx="4"/>
          </p:cNvCxnSpPr>
          <p:nvPr/>
        </p:nvCxnSpPr>
        <p:spPr>
          <a:xfrm rot="5400000" flipH="1">
            <a:off x="6277743" y="3442271"/>
            <a:ext cx="283082" cy="5908436"/>
          </a:xfrm>
          <a:prstGeom prst="bentConnector3">
            <a:avLst>
              <a:gd name="adj1" fmla="val -4374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3415394" y="6393720"/>
            <a:ext cx="553364"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sp>
        <p:nvSpPr>
          <p:cNvPr id="162" name="TextBox 161"/>
          <p:cNvSpPr txBox="1"/>
          <p:nvPr/>
        </p:nvSpPr>
        <p:spPr>
          <a:xfrm>
            <a:off x="8080580" y="5809204"/>
            <a:ext cx="553364"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cxnSp>
        <p:nvCxnSpPr>
          <p:cNvPr id="214" name="Connector: Elbow 213"/>
          <p:cNvCxnSpPr>
            <a:stCxn id="19" idx="6"/>
            <a:endCxn id="47" idx="2"/>
          </p:cNvCxnSpPr>
          <p:nvPr/>
        </p:nvCxnSpPr>
        <p:spPr>
          <a:xfrm>
            <a:off x="5210942" y="4171594"/>
            <a:ext cx="1337074" cy="1282556"/>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0" name="Isosceles Triangle 219"/>
          <p:cNvSpPr/>
          <p:nvPr/>
        </p:nvSpPr>
        <p:spPr>
          <a:xfrm rot="5400000">
            <a:off x="5410199" y="4070423"/>
            <a:ext cx="216000" cy="21600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2" name="Isosceles Triangle 221"/>
          <p:cNvSpPr/>
          <p:nvPr/>
        </p:nvSpPr>
        <p:spPr>
          <a:xfrm rot="16200000">
            <a:off x="8503213" y="6554077"/>
            <a:ext cx="216000" cy="21600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Oval 56"/>
          <p:cNvSpPr/>
          <p:nvPr/>
        </p:nvSpPr>
        <p:spPr>
          <a:xfrm>
            <a:off x="8920053" y="2641437"/>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Authorised</a:t>
            </a:r>
          </a:p>
        </p:txBody>
      </p:sp>
      <p:sp>
        <p:nvSpPr>
          <p:cNvPr id="58" name="Oval 57"/>
          <p:cNvSpPr/>
          <p:nvPr/>
        </p:nvSpPr>
        <p:spPr>
          <a:xfrm>
            <a:off x="8911367" y="3678384"/>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Authorised with conditions</a:t>
            </a:r>
          </a:p>
        </p:txBody>
      </p:sp>
      <p:sp>
        <p:nvSpPr>
          <p:cNvPr id="59" name="Oval 58"/>
          <p:cNvSpPr/>
          <p:nvPr/>
        </p:nvSpPr>
        <p:spPr>
          <a:xfrm>
            <a:off x="8920053" y="4668540"/>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Not authorised</a:t>
            </a:r>
          </a:p>
        </p:txBody>
      </p:sp>
      <p:sp>
        <p:nvSpPr>
          <p:cNvPr id="60" name="Oval 59"/>
          <p:cNvSpPr/>
          <p:nvPr/>
        </p:nvSpPr>
        <p:spPr>
          <a:xfrm>
            <a:off x="6538489" y="4038096"/>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Valid</a:t>
            </a:r>
          </a:p>
        </p:txBody>
      </p:sp>
      <p:cxnSp>
        <p:nvCxnSpPr>
          <p:cNvPr id="91" name="Connector: Elbow 90"/>
          <p:cNvCxnSpPr>
            <a:stCxn id="19" idx="6"/>
            <a:endCxn id="60" idx="2"/>
          </p:cNvCxnSpPr>
          <p:nvPr/>
        </p:nvCxnSpPr>
        <p:spPr>
          <a:xfrm>
            <a:off x="5210942" y="4171594"/>
            <a:ext cx="1327547" cy="316502"/>
          </a:xfrm>
          <a:prstGeom prst="bentConnector3">
            <a:avLst>
              <a:gd name="adj1" fmla="val 5000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4312914" y="4807227"/>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latin typeface="Calibri" panose="020F0502020204030204" pitchFamily="34" charset="0"/>
              </a:rPr>
              <a:t>Information  provided</a:t>
            </a:r>
          </a:p>
          <a:p>
            <a:pPr algn="ctr"/>
            <a:r>
              <a:rPr lang="en-AU" sz="900" i="1" dirty="0">
                <a:latin typeface="Calibri" panose="020F0502020204030204" pitchFamily="34" charset="0"/>
              </a:rPr>
              <a:t>Version n</a:t>
            </a:r>
            <a:endParaRPr lang="en-AU" sz="1000" i="1" dirty="0">
              <a:latin typeface="Calibri" panose="020F0502020204030204" pitchFamily="34" charset="0"/>
            </a:endParaRPr>
          </a:p>
        </p:txBody>
      </p:sp>
      <p:sp>
        <p:nvSpPr>
          <p:cNvPr id="107" name="Oval 106"/>
          <p:cNvSpPr/>
          <p:nvPr/>
        </p:nvSpPr>
        <p:spPr>
          <a:xfrm>
            <a:off x="1032502" y="3734482"/>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Completed pending HOD</a:t>
            </a:r>
          </a:p>
        </p:txBody>
      </p:sp>
      <p:sp>
        <p:nvSpPr>
          <p:cNvPr id="108" name="Oval 107"/>
          <p:cNvSpPr/>
          <p:nvPr/>
        </p:nvSpPr>
        <p:spPr>
          <a:xfrm>
            <a:off x="2308499" y="3175262"/>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Pending  submission</a:t>
            </a:r>
          </a:p>
        </p:txBody>
      </p:sp>
      <p:sp>
        <p:nvSpPr>
          <p:cNvPr id="110" name="Oval 109"/>
          <p:cNvSpPr/>
          <p:nvPr/>
        </p:nvSpPr>
        <p:spPr>
          <a:xfrm>
            <a:off x="2303446" y="4265105"/>
            <a:ext cx="900000" cy="900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HOD not supported</a:t>
            </a:r>
          </a:p>
        </p:txBody>
      </p:sp>
      <p:cxnSp>
        <p:nvCxnSpPr>
          <p:cNvPr id="111" name="Connector: Elbow 110"/>
          <p:cNvCxnSpPr>
            <a:stCxn id="110" idx="6"/>
            <a:endCxn id="19" idx="2"/>
          </p:cNvCxnSpPr>
          <p:nvPr/>
        </p:nvCxnSpPr>
        <p:spPr>
          <a:xfrm flipV="1">
            <a:off x="3203446" y="4171594"/>
            <a:ext cx="1107496" cy="543511"/>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8032188" y="3099138"/>
            <a:ext cx="634143"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cxnSp>
        <p:nvCxnSpPr>
          <p:cNvPr id="113" name="Connector: Elbow 112"/>
          <p:cNvCxnSpPr>
            <a:stCxn id="107" idx="6"/>
            <a:endCxn id="110" idx="2"/>
          </p:cNvCxnSpPr>
          <p:nvPr/>
        </p:nvCxnSpPr>
        <p:spPr>
          <a:xfrm>
            <a:off x="1932502" y="4184482"/>
            <a:ext cx="370944" cy="53062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129"/>
          <p:cNvCxnSpPr>
            <a:stCxn id="107" idx="6"/>
            <a:endCxn id="108" idx="2"/>
          </p:cNvCxnSpPr>
          <p:nvPr/>
        </p:nvCxnSpPr>
        <p:spPr>
          <a:xfrm flipV="1">
            <a:off x="1932502" y="3625262"/>
            <a:ext cx="375997" cy="559220"/>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3" name="Connector: Elbow 152"/>
          <p:cNvCxnSpPr>
            <a:stCxn id="17" idx="6"/>
            <a:endCxn id="107" idx="0"/>
          </p:cNvCxnSpPr>
          <p:nvPr/>
        </p:nvCxnSpPr>
        <p:spPr>
          <a:xfrm>
            <a:off x="1179683" y="3091437"/>
            <a:ext cx="302819" cy="643045"/>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7" name="Connector: Elbow 156"/>
          <p:cNvCxnSpPr>
            <a:stCxn id="108" idx="6"/>
            <a:endCxn id="19" idx="2"/>
          </p:cNvCxnSpPr>
          <p:nvPr/>
        </p:nvCxnSpPr>
        <p:spPr>
          <a:xfrm>
            <a:off x="3208499" y="3625262"/>
            <a:ext cx="1102443" cy="546332"/>
          </a:xfrm>
          <a:prstGeom prst="bentConnector3">
            <a:avLst>
              <a:gd name="adj1" fmla="val 4827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6" name="Isosceles Triangle 255"/>
          <p:cNvSpPr/>
          <p:nvPr/>
        </p:nvSpPr>
        <p:spPr>
          <a:xfrm rot="10800000">
            <a:off x="6880489" y="6168983"/>
            <a:ext cx="216000" cy="21600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7" name="Connector: Elbow 256"/>
          <p:cNvCxnSpPr>
            <a:stCxn id="88" idx="4"/>
            <a:endCxn id="106" idx="4"/>
          </p:cNvCxnSpPr>
          <p:nvPr/>
        </p:nvCxnSpPr>
        <p:spPr>
          <a:xfrm rot="5400000" flipH="1">
            <a:off x="6652806" y="3817335"/>
            <a:ext cx="830803" cy="4610588"/>
          </a:xfrm>
          <a:prstGeom prst="bentConnector3">
            <a:avLst>
              <a:gd name="adj1" fmla="val -1605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8" name="TextBox 257"/>
          <p:cNvSpPr txBox="1"/>
          <p:nvPr/>
        </p:nvSpPr>
        <p:spPr>
          <a:xfrm>
            <a:off x="4675874" y="6393720"/>
            <a:ext cx="553364"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cxnSp>
        <p:nvCxnSpPr>
          <p:cNvPr id="259" name="Connector: Elbow 258"/>
          <p:cNvCxnSpPr>
            <a:stCxn id="106" idx="6"/>
            <a:endCxn id="47" idx="2"/>
          </p:cNvCxnSpPr>
          <p:nvPr/>
        </p:nvCxnSpPr>
        <p:spPr>
          <a:xfrm>
            <a:off x="5212914" y="5257227"/>
            <a:ext cx="1335102" cy="19692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4" name="Connector: Elbow 313"/>
          <p:cNvCxnSpPr>
            <a:stCxn id="19" idx="6"/>
            <a:endCxn id="20" idx="2"/>
          </p:cNvCxnSpPr>
          <p:nvPr/>
        </p:nvCxnSpPr>
        <p:spPr>
          <a:xfrm flipV="1">
            <a:off x="5210942" y="3091437"/>
            <a:ext cx="1327547" cy="1080157"/>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17" name="Oval 316"/>
          <p:cNvSpPr/>
          <p:nvPr/>
        </p:nvSpPr>
        <p:spPr>
          <a:xfrm>
            <a:off x="1032502" y="5253776"/>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In-progress</a:t>
            </a:r>
          </a:p>
          <a:p>
            <a:pPr algn="ctr"/>
            <a:r>
              <a:rPr lang="en-AU" sz="1050" i="1" dirty="0">
                <a:latin typeface="Calibri" panose="020F0502020204030204" pitchFamily="34" charset="0"/>
              </a:rPr>
              <a:t>Version n</a:t>
            </a:r>
          </a:p>
        </p:txBody>
      </p:sp>
      <p:cxnSp>
        <p:nvCxnSpPr>
          <p:cNvPr id="336" name="Straight Arrow Connector 335"/>
          <p:cNvCxnSpPr>
            <a:stCxn id="317" idx="0"/>
            <a:endCxn id="107" idx="4"/>
          </p:cNvCxnSpPr>
          <p:nvPr/>
        </p:nvCxnSpPr>
        <p:spPr>
          <a:xfrm flipV="1">
            <a:off x="1482502" y="4634482"/>
            <a:ext cx="0" cy="6192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37" name="TextBox 336"/>
          <p:cNvSpPr txBox="1"/>
          <p:nvPr/>
        </p:nvSpPr>
        <p:spPr>
          <a:xfrm>
            <a:off x="1366104" y="6400189"/>
            <a:ext cx="553364" cy="307777"/>
          </a:xfrm>
          <a:prstGeom prst="rect">
            <a:avLst/>
          </a:prstGeom>
          <a:noFill/>
        </p:spPr>
        <p:txBody>
          <a:bodyPr wrap="square" rtlCol="0">
            <a:spAutoFit/>
          </a:bodyPr>
          <a:lstStyle/>
          <a:p>
            <a:pPr algn="ctr"/>
            <a:r>
              <a:rPr lang="en-AU" sz="1400" b="1" dirty="0">
                <a:latin typeface="Calibri" panose="020F0502020204030204" pitchFamily="34" charset="0"/>
              </a:rPr>
              <a:t>OR</a:t>
            </a:r>
          </a:p>
        </p:txBody>
      </p:sp>
      <p:sp>
        <p:nvSpPr>
          <p:cNvPr id="344" name="TextBox 343"/>
          <p:cNvSpPr txBox="1"/>
          <p:nvPr/>
        </p:nvSpPr>
        <p:spPr>
          <a:xfrm>
            <a:off x="6899678" y="3592477"/>
            <a:ext cx="768786" cy="461665"/>
          </a:xfrm>
          <a:prstGeom prst="rect">
            <a:avLst/>
          </a:prstGeom>
          <a:noFill/>
        </p:spPr>
        <p:txBody>
          <a:bodyPr wrap="square" rtlCol="0">
            <a:spAutoFit/>
          </a:bodyPr>
          <a:lstStyle/>
          <a:p>
            <a:pPr algn="ctr"/>
            <a:r>
              <a:rPr lang="en-AU" sz="800" i="1" dirty="0">
                <a:latin typeface="Calibri" panose="020F0502020204030204" pitchFamily="34" charset="0"/>
              </a:rPr>
              <a:t>Ethics approval received</a:t>
            </a:r>
          </a:p>
        </p:txBody>
      </p:sp>
      <p:cxnSp>
        <p:nvCxnSpPr>
          <p:cNvPr id="341" name="Straight Arrow Connector 340"/>
          <p:cNvCxnSpPr>
            <a:stCxn id="60" idx="0"/>
            <a:endCxn id="20" idx="4"/>
          </p:cNvCxnSpPr>
          <p:nvPr/>
        </p:nvCxnSpPr>
        <p:spPr>
          <a:xfrm flipV="1">
            <a:off x="6988489" y="3541437"/>
            <a:ext cx="0" cy="4966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45" name="Oval 344"/>
          <p:cNvSpPr/>
          <p:nvPr/>
        </p:nvSpPr>
        <p:spPr>
          <a:xfrm>
            <a:off x="4147775" y="2641437"/>
            <a:ext cx="900000" cy="9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100" dirty="0">
                <a:latin typeface="Calibri" panose="020F0502020204030204" pitchFamily="34" charset="0"/>
              </a:rPr>
              <a:t>Submitted</a:t>
            </a:r>
          </a:p>
        </p:txBody>
      </p:sp>
      <p:cxnSp>
        <p:nvCxnSpPr>
          <p:cNvPr id="353" name="Straight Arrow Connector 352"/>
          <p:cNvCxnSpPr>
            <a:stCxn id="20" idx="6"/>
            <a:endCxn id="57" idx="2"/>
          </p:cNvCxnSpPr>
          <p:nvPr/>
        </p:nvCxnSpPr>
        <p:spPr>
          <a:xfrm>
            <a:off x="7438489" y="3091437"/>
            <a:ext cx="148156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57" name="Connector: Elbow 356"/>
          <p:cNvCxnSpPr>
            <a:stCxn id="108" idx="6"/>
            <a:endCxn id="345" idx="2"/>
          </p:cNvCxnSpPr>
          <p:nvPr/>
        </p:nvCxnSpPr>
        <p:spPr>
          <a:xfrm flipV="1">
            <a:off x="3208499" y="3091437"/>
            <a:ext cx="939276" cy="533825"/>
          </a:xfrm>
          <a:prstGeom prst="bentConnector3">
            <a:avLst>
              <a:gd name="adj1" fmla="val 5690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0" name="Connector: Elbow 359"/>
          <p:cNvCxnSpPr>
            <a:stCxn id="110" idx="6"/>
            <a:endCxn id="345" idx="2"/>
          </p:cNvCxnSpPr>
          <p:nvPr/>
        </p:nvCxnSpPr>
        <p:spPr>
          <a:xfrm flipV="1">
            <a:off x="3203446" y="3091437"/>
            <a:ext cx="944329" cy="1623668"/>
          </a:xfrm>
          <a:prstGeom prst="bentConnector3">
            <a:avLst>
              <a:gd name="adj1" fmla="val 57995"/>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a:stCxn id="345" idx="6"/>
            <a:endCxn id="20" idx="2"/>
          </p:cNvCxnSpPr>
          <p:nvPr/>
        </p:nvCxnSpPr>
        <p:spPr>
          <a:xfrm>
            <a:off x="5047775" y="3091437"/>
            <a:ext cx="149071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75" name="Picture 374"/>
          <p:cNvPicPr>
            <a:picLocks noChangeAspect="1"/>
          </p:cNvPicPr>
          <p:nvPr/>
        </p:nvPicPr>
        <p:blipFill rotWithShape="1">
          <a:blip r:embed="rId2"/>
          <a:srcRect l="6339" r="3796" b="17123"/>
          <a:stretch/>
        </p:blipFill>
        <p:spPr>
          <a:xfrm>
            <a:off x="299891" y="264589"/>
            <a:ext cx="1632611" cy="424421"/>
          </a:xfrm>
          <a:prstGeom prst="rect">
            <a:avLst/>
          </a:prstGeom>
        </p:spPr>
      </p:pic>
    </p:spTree>
    <p:extLst>
      <p:ext uri="{BB962C8B-B14F-4D97-AF65-F5344CB8AC3E}">
        <p14:creationId xmlns:p14="http://schemas.microsoft.com/office/powerpoint/2010/main" val="574298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REGIS - Statuses, by stage</a:t>
            </a:r>
            <a:endParaRPr lang="en-AU" sz="3600" dirty="0"/>
          </a:p>
        </p:txBody>
      </p:sp>
      <p:sp>
        <p:nvSpPr>
          <p:cNvPr id="5" name="Slide Number Placeholder 4"/>
          <p:cNvSpPr>
            <a:spLocks noGrp="1"/>
          </p:cNvSpPr>
          <p:nvPr>
            <p:ph type="sldNum" sz="quarter" idx="12"/>
          </p:nvPr>
        </p:nvSpPr>
        <p:spPr/>
        <p:txBody>
          <a:bodyPr/>
          <a:lstStyle/>
          <a:p>
            <a:fld id="{4FAB73BC-B049-4115-A692-8D63A059BFB8}" type="slidenum">
              <a:rPr lang="en-US" smtClean="0"/>
              <a:t>9</a:t>
            </a:fld>
            <a:endParaRPr lang="en-US" dirty="0"/>
          </a:p>
        </p:txBody>
      </p:sp>
      <p:pic>
        <p:nvPicPr>
          <p:cNvPr id="7" name="Picture 6"/>
          <p:cNvPicPr>
            <a:picLocks noChangeAspect="1"/>
          </p:cNvPicPr>
          <p:nvPr/>
        </p:nvPicPr>
        <p:blipFill rotWithShape="1">
          <a:blip r:embed="rId3"/>
          <a:srcRect l="1392" r="1441" b="27733"/>
          <a:stretch/>
        </p:blipFill>
        <p:spPr>
          <a:xfrm>
            <a:off x="409034" y="2472268"/>
            <a:ext cx="10320867" cy="2474488"/>
          </a:xfrm>
          <a:prstGeom prst="rect">
            <a:avLst/>
          </a:prstGeom>
        </p:spPr>
      </p:pic>
      <p:pic>
        <p:nvPicPr>
          <p:cNvPr id="8" name="Picture 7"/>
          <p:cNvPicPr>
            <a:picLocks noChangeAspect="1"/>
          </p:cNvPicPr>
          <p:nvPr/>
        </p:nvPicPr>
        <p:blipFill rotWithShape="1">
          <a:blip r:embed="rId3"/>
          <a:srcRect l="13185" t="77916" r="13018" b="2920"/>
          <a:stretch/>
        </p:blipFill>
        <p:spPr>
          <a:xfrm>
            <a:off x="1878000" y="5109636"/>
            <a:ext cx="7382934" cy="618066"/>
          </a:xfrm>
          <a:prstGeom prst="rect">
            <a:avLst/>
          </a:prstGeom>
        </p:spPr>
      </p:pic>
      <p:sp>
        <p:nvSpPr>
          <p:cNvPr id="9" name="Rectangle 8"/>
          <p:cNvSpPr/>
          <p:nvPr/>
        </p:nvSpPr>
        <p:spPr>
          <a:xfrm>
            <a:off x="409034" y="2021496"/>
            <a:ext cx="3732432" cy="369332"/>
          </a:xfrm>
          <a:prstGeom prst="rect">
            <a:avLst/>
          </a:prstGeom>
        </p:spPr>
        <p:txBody>
          <a:bodyPr wrap="none">
            <a:spAutoFit/>
          </a:bodyPr>
          <a:lstStyle/>
          <a:p>
            <a:r>
              <a:rPr lang="en-AU" dirty="0">
                <a:latin typeface="Calibri" panose="020F0502020204030204" pitchFamily="34" charset="0"/>
              </a:rPr>
              <a:t>Ethics &amp; Site Governance Applications</a:t>
            </a:r>
          </a:p>
        </p:txBody>
      </p:sp>
    </p:spTree>
    <p:extLst>
      <p:ext uri="{BB962C8B-B14F-4D97-AF65-F5344CB8AC3E}">
        <p14:creationId xmlns:p14="http://schemas.microsoft.com/office/powerpoint/2010/main" val="34403479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View">
  <a:themeElements>
    <a:clrScheme name="Custom 4">
      <a:dk1>
        <a:srgbClr val="000000"/>
      </a:dk1>
      <a:lt1>
        <a:srgbClr val="FFFFFF"/>
      </a:lt1>
      <a:dk2>
        <a:srgbClr val="46464A"/>
      </a:dk2>
      <a:lt2>
        <a:srgbClr val="D6D3CC"/>
      </a:lt2>
      <a:accent1>
        <a:srgbClr val="6F6F74"/>
      </a:accent1>
      <a:accent2>
        <a:srgbClr val="008CA0"/>
      </a:accent2>
      <a:accent3>
        <a:srgbClr val="00B050"/>
      </a:accent3>
      <a:accent4>
        <a:srgbClr val="002060"/>
      </a:accent4>
      <a:accent5>
        <a:srgbClr val="C00000"/>
      </a:accent5>
      <a:accent6>
        <a:srgbClr val="CEB888"/>
      </a:accent6>
      <a:hlink>
        <a:srgbClr val="002060"/>
      </a:hlink>
      <a:folHlink>
        <a:srgbClr val="00B0F0"/>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1786</TotalTime>
  <Words>1338</Words>
  <Application>Microsoft Office PowerPoint</Application>
  <PresentationFormat>Widescreen</PresentationFormat>
  <Paragraphs>257</Paragraphs>
  <Slides>23</Slides>
  <Notes>17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Century Schoolbook</vt:lpstr>
      <vt:lpstr>Wingdings 2</vt:lpstr>
      <vt:lpstr>View</vt:lpstr>
      <vt:lpstr>PowerPoint Presentation</vt:lpstr>
      <vt:lpstr>Background</vt:lpstr>
      <vt:lpstr>PowerPoint Presentation</vt:lpstr>
      <vt:lpstr>PowerPoint Presentation</vt:lpstr>
      <vt:lpstr>Application process - ETH (perfect application!)</vt:lpstr>
      <vt:lpstr>Application process - ETH</vt:lpstr>
      <vt:lpstr>Application process - STE (perfect application!)</vt:lpstr>
      <vt:lpstr>Application process - STE</vt:lpstr>
      <vt:lpstr>REGIS - Statuses, by stage</vt:lpstr>
      <vt:lpstr>Preparing for REGIS</vt:lpstr>
      <vt:lpstr>Important Dates</vt:lpstr>
      <vt:lpstr>Before you apply in REGIS</vt:lpstr>
      <vt:lpstr>Registering your Project</vt:lpstr>
      <vt:lpstr>Demo – Project Registration</vt:lpstr>
      <vt:lpstr>PowerPoint Presentation</vt:lpstr>
      <vt:lpstr>Demo - HREA</vt:lpstr>
      <vt:lpstr>PowerPoint Presentation</vt:lpstr>
      <vt:lpstr>PowerPoint Presentation</vt:lpstr>
      <vt:lpstr>Demo – Site Application</vt:lpstr>
      <vt:lpstr>PowerPoint Presentation</vt:lpstr>
      <vt:lpstr>PowerPoint Presentation</vt:lpstr>
      <vt:lpstr>NMA multi-centre studies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Schalchlin</dc:creator>
  <cp:lastModifiedBy>Leanne Cowan</cp:lastModifiedBy>
  <cp:revision>166</cp:revision>
  <dcterms:created xsi:type="dcterms:W3CDTF">2017-07-30T08:41:30Z</dcterms:created>
  <dcterms:modified xsi:type="dcterms:W3CDTF">2018-11-26T01:49:29Z</dcterms:modified>
  <cp:contentStatus/>
</cp:coreProperties>
</file>